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  <p:sldMasterId id="2147483871" r:id="rId2"/>
  </p:sldMasterIdLst>
  <p:notesMasterIdLst>
    <p:notesMasterId r:id="rId52"/>
  </p:notesMasterIdLst>
  <p:sldIdLst>
    <p:sldId id="256" r:id="rId3"/>
    <p:sldId id="272" r:id="rId4"/>
    <p:sldId id="598" r:id="rId5"/>
    <p:sldId id="599" r:id="rId6"/>
    <p:sldId id="600" r:id="rId7"/>
    <p:sldId id="601" r:id="rId8"/>
    <p:sldId id="602" r:id="rId9"/>
    <p:sldId id="603" r:id="rId10"/>
    <p:sldId id="604" r:id="rId11"/>
    <p:sldId id="597" r:id="rId12"/>
    <p:sldId id="605" r:id="rId13"/>
    <p:sldId id="606" r:id="rId14"/>
    <p:sldId id="607" r:id="rId15"/>
    <p:sldId id="608" r:id="rId16"/>
    <p:sldId id="609" r:id="rId17"/>
    <p:sldId id="610" r:id="rId18"/>
    <p:sldId id="611" r:id="rId19"/>
    <p:sldId id="612" r:id="rId20"/>
    <p:sldId id="613" r:id="rId21"/>
    <p:sldId id="614" r:id="rId22"/>
    <p:sldId id="615" r:id="rId23"/>
    <p:sldId id="616" r:id="rId24"/>
    <p:sldId id="617" r:id="rId25"/>
    <p:sldId id="618" r:id="rId26"/>
    <p:sldId id="619" r:id="rId27"/>
    <p:sldId id="620" r:id="rId28"/>
    <p:sldId id="621" r:id="rId29"/>
    <p:sldId id="622" r:id="rId30"/>
    <p:sldId id="623" r:id="rId31"/>
    <p:sldId id="624" r:id="rId32"/>
    <p:sldId id="625" r:id="rId33"/>
    <p:sldId id="626" r:id="rId34"/>
    <p:sldId id="627" r:id="rId35"/>
    <p:sldId id="629" r:id="rId36"/>
    <p:sldId id="630" r:id="rId37"/>
    <p:sldId id="631" r:id="rId38"/>
    <p:sldId id="632" r:id="rId39"/>
    <p:sldId id="633" r:id="rId40"/>
    <p:sldId id="634" r:id="rId41"/>
    <p:sldId id="636" r:id="rId42"/>
    <p:sldId id="635" r:id="rId43"/>
    <p:sldId id="637" r:id="rId44"/>
    <p:sldId id="638" r:id="rId45"/>
    <p:sldId id="639" r:id="rId46"/>
    <p:sldId id="640" r:id="rId47"/>
    <p:sldId id="641" r:id="rId48"/>
    <p:sldId id="642" r:id="rId49"/>
    <p:sldId id="643" r:id="rId50"/>
    <p:sldId id="435" r:id="rId5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6599D1"/>
    <a:srgbClr val="FFFFFF"/>
    <a:srgbClr val="E1EC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>
      <p:cViewPr varScale="1">
        <p:scale>
          <a:sx n="114" d="100"/>
          <a:sy n="114" d="100"/>
        </p:scale>
        <p:origin x="1392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2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EC68B-29CE-4783-841F-AF99422E62E1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6C166A-B78B-43E5-A1C2-EC1E35CC91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135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클릭하여 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7A2E1641-4D1D-4CB4-B77A-7A1830286FA7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249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356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7A2E1641-4D1D-4CB4-B77A-7A1830286FA7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24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176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01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9637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38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9973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6171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7977188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066800"/>
            <a:ext cx="3924300" cy="51816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066800"/>
            <a:ext cx="3924300" cy="51816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822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B603C-9958-4788-B498-1B9296F86C0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2642991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 marL="320040" indent="-320040">
              <a:buFont typeface="Wingdings" panose="05000000000000000000" pitchFamily="2" charset="2"/>
              <a:buChar char="l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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 편집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009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D98886-979C-4826-8809-BCF08B6FF41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50959334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A323C9-5CD4-40BE-B194-46FF105FE0E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13765408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4AED38-49D9-4C23-9D13-132B960C18A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49589719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0AA52B-DDF0-4116-BC20-BB2599203C3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13541037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F2C16B-C8E6-4697-AE29-D4142E62231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77958737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5B046-F723-44FB-875B-FA1765E61F1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80443828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E5F3EF-AEC9-4DA1-B743-6807B4EEF99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9034420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441C55-709E-414D-AED6-4B6DA8AC4D4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27951147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78AA7B-6D0B-48F5-BBD2-156648A4F29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50360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381000"/>
            <a:ext cx="2057400" cy="5105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6019800" cy="5105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1F50FA-B910-41F0-9007-76B8A194495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4142434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958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A2E1641-4D1D-4CB4-B77A-7A1830286FA7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593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A2E1641-4D1D-4CB4-B77A-7A1830286FA7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47305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628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699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35279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7A2E1641-4D1D-4CB4-B77A-7A1830286FA7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53924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A2E1641-4D1D-4CB4-B77A-7A1830286FA7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7" t="7674" r="13051" b="25082"/>
          <a:stretch>
            <a:fillRect/>
          </a:stretch>
        </p:blipFill>
        <p:spPr bwMode="auto">
          <a:xfrm>
            <a:off x="238125" y="187325"/>
            <a:ext cx="5143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6278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  <p:sldLayoutId id="2147483870" r:id="rId18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381000"/>
            <a:ext cx="7789862" cy="571500"/>
          </a:xfrm>
          <a:prstGeom prst="rect">
            <a:avLst/>
          </a:pr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6970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84863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20DE7D8C-454A-43DC-8947-7671D5C99DA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2015 </a:t>
            </a:r>
            <a:r>
              <a:rPr lang="ko-KR" altLang="en-US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천인국</a:t>
            </a: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ko-KR" altLang="en-US" sz="1000" dirty="0" err="1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인피니티북스</a:t>
            </a:r>
            <a:r>
              <a:rPr lang="ko-KR" altLang="en-US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30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7" t="7674" r="13051" b="25082"/>
          <a:stretch>
            <a:fillRect/>
          </a:stretch>
        </p:blipFill>
        <p:spPr bwMode="auto">
          <a:xfrm>
            <a:off x="238125" y="187325"/>
            <a:ext cx="5143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5116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transition spd="med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folHlink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bg2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14</a:t>
            </a:r>
            <a:r>
              <a:rPr lang="ko-KR" altLang="en-US" dirty="0"/>
              <a:t>장 생성 모델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8554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00021F-027D-4376-B08F-7F39C9150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MNIST </a:t>
            </a:r>
            <a:r>
              <a:rPr lang="ko-KR" altLang="en-US" dirty="0"/>
              <a:t>숫자 이미지를 처리하는 신경망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16F4D32A-CDDE-4B39-9EFC-6AFBB3179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650" y="1628800"/>
            <a:ext cx="8153400" cy="341297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 wrap="square">
            <a:noAutofit/>
          </a:bodyPr>
          <a:lstStyle>
            <a:lvl1pPr marL="342900" indent="-342900" algn="l" rtl="0" eaLnBrk="0" latinLnBrk="1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1pPr>
            <a:lvl2pPr marL="742950" indent="-285750" algn="l" rtl="0" eaLnBrk="0" latinLnBrk="1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2pPr>
            <a:lvl3pPr marL="1143000" indent="-228600" algn="l" rtl="0" eaLnBrk="0" latinLnBrk="1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3pPr>
            <a:lvl4pPr marL="1600200" indent="-228600" algn="l" rtl="0" eaLnBrk="0" latinLnBrk="1" hangingPunct="0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4pPr>
            <a:lvl5pPr marL="2057400" indent="-228600" algn="l" rtl="0" eaLnBrk="0" latinLnBrk="1" hangingPunct="0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5pPr>
            <a:lvl6pPr marL="25146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9718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429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886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import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numpy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as np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import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tensorflow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as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tf</a:t>
            </a: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from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tensorflow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import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keras</a:t>
            </a: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from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tensorflow.keras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import layers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inputs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keras.Input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(shape=(784,))			# (1)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dense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layers.Dense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(64, activation="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relu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")		# (2)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x = dense(inputs)					# (3)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x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layers.Dense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(64, activation="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relu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")(x)		# (4)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outputs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layers.Dense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(10)(x)				# (5)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model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keras.Model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(inputs=inputs, outputs=outputs)</a:t>
            </a:r>
          </a:p>
        </p:txBody>
      </p:sp>
      <p:sp>
        <p:nvSpPr>
          <p:cNvPr id="3" name="설명선: 굽은 선 2">
            <a:extLst>
              <a:ext uri="{FF2B5EF4-FFF2-40B4-BE49-F238E27FC236}">
                <a16:creationId xmlns:a16="http://schemas.microsoft.com/office/drawing/2014/main" id="{57F519B5-45D2-4E95-B708-128EBAE30AD5}"/>
              </a:ext>
            </a:extLst>
          </p:cNvPr>
          <p:cNvSpPr/>
          <p:nvPr/>
        </p:nvSpPr>
        <p:spPr>
          <a:xfrm>
            <a:off x="2915816" y="5451377"/>
            <a:ext cx="5760640" cy="93610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73375"/>
              <a:gd name="adj6" fmla="val 228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/>
              <a:t>tmp</a:t>
            </a:r>
            <a:r>
              <a:rPr lang="en-US" altLang="ko-KR" dirty="0"/>
              <a:t> = </a:t>
            </a:r>
            <a:r>
              <a:rPr lang="en-US" altLang="ko-KR" dirty="0" err="1"/>
              <a:t>layers.Dense</a:t>
            </a:r>
            <a:r>
              <a:rPr lang="en-US" altLang="ko-KR" dirty="0"/>
              <a:t>(64, activation="</a:t>
            </a:r>
            <a:r>
              <a:rPr lang="en-US" altLang="ko-KR" dirty="0" err="1"/>
              <a:t>relu</a:t>
            </a:r>
            <a:r>
              <a:rPr lang="en-US" altLang="ko-KR" dirty="0"/>
              <a:t>") </a:t>
            </a:r>
          </a:p>
          <a:p>
            <a:r>
              <a:rPr lang="en-US" altLang="ko-KR" dirty="0"/>
              <a:t>x = </a:t>
            </a:r>
            <a:r>
              <a:rPr lang="en-US" altLang="ko-KR" dirty="0" err="1"/>
              <a:t>tmp</a:t>
            </a:r>
            <a:r>
              <a:rPr lang="en-US" altLang="ko-KR" dirty="0"/>
              <a:t>(x)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4870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00021F-027D-4376-B08F-7F39C9150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함수형 </a:t>
            </a:r>
            <a:r>
              <a:rPr lang="en-US" altLang="ko-KR" dirty="0"/>
              <a:t>API</a:t>
            </a:r>
            <a:r>
              <a:rPr lang="ko-KR" altLang="en-US" dirty="0"/>
              <a:t>의 학습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16F4D32A-CDDE-4B39-9EFC-6AFBB3179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650" y="1628800"/>
            <a:ext cx="8153400" cy="410445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 wrap="square">
            <a:noAutofit/>
          </a:bodyPr>
          <a:lstStyle>
            <a:lvl1pPr marL="342900" indent="-342900" algn="l" rtl="0" eaLnBrk="0" latinLnBrk="1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1pPr>
            <a:lvl2pPr marL="742950" indent="-285750" algn="l" rtl="0" eaLnBrk="0" latinLnBrk="1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2pPr>
            <a:lvl3pPr marL="1143000" indent="-228600" algn="l" rtl="0" eaLnBrk="0" latinLnBrk="1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3pPr>
            <a:lvl4pPr marL="1600200" indent="-228600" algn="l" rtl="0" eaLnBrk="0" latinLnBrk="1" hangingPunct="0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4pPr>
            <a:lvl5pPr marL="2057400" indent="-228600" algn="l" rtl="0" eaLnBrk="0" latinLnBrk="1" hangingPunct="0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5pPr>
            <a:lvl6pPr marL="25146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9718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429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886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x_train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y_train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), 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x_test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y_test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)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keras.datasets.mnist.load_data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x_train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x_train.reshape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(60000, 784).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astype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("float32") / 255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x_test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x_test.reshape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(10000, 784).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astype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("float32") / 255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model.compile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loss=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keras.losses.SparseCategoricalCrossentropy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from_logits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=True),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optimizer=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keras.optimizers.RMSprop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(),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metrics=["accuracy"],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history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model.fit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x_train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y_train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batch_size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=64, epochs=2,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validation_split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=0.2)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test_scores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model.evaluate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x_test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y_test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, verbose=2)</a:t>
            </a:r>
          </a:p>
        </p:txBody>
      </p:sp>
    </p:spTree>
    <p:extLst>
      <p:ext uri="{BB962C8B-B14F-4D97-AF65-F5344CB8AC3E}">
        <p14:creationId xmlns:p14="http://schemas.microsoft.com/office/powerpoint/2010/main" val="4277397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D9F5E0-DA74-43B3-9F62-CC2E752BA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기본형 </a:t>
            </a:r>
            <a:r>
              <a:rPr lang="ko-KR" altLang="en-US" dirty="0" err="1"/>
              <a:t>오토인코더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ADE62A-1E92-4385-BBFC-17D9D690CBA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오토인코더</a:t>
            </a:r>
            <a:r>
              <a:rPr lang="en-US" altLang="ko-KR" dirty="0"/>
              <a:t>(auto encoder)</a:t>
            </a:r>
            <a:r>
              <a:rPr lang="ko-KR" altLang="en-US" dirty="0"/>
              <a:t>는 입력과 동일한 출력을 만드는 것을 목적으로 하는 신경망이다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오토인코더는</a:t>
            </a:r>
            <a:r>
              <a:rPr lang="ko-KR" altLang="en-US" dirty="0"/>
              <a:t> 특징 학습</a:t>
            </a:r>
            <a:r>
              <a:rPr lang="en-US" altLang="ko-KR" dirty="0"/>
              <a:t>, </a:t>
            </a:r>
            <a:r>
              <a:rPr lang="ko-KR" altLang="en-US" dirty="0"/>
              <a:t>차원 축소</a:t>
            </a:r>
            <a:r>
              <a:rPr lang="en-US" altLang="ko-KR" dirty="0"/>
              <a:t>, </a:t>
            </a:r>
            <a:r>
              <a:rPr lang="ko-KR" altLang="en-US" dirty="0"/>
              <a:t>표현 학습 등에 많이 사용된다</a:t>
            </a:r>
            <a:r>
              <a:rPr lang="en-US" altLang="ko-KR" dirty="0"/>
              <a:t>. </a:t>
            </a:r>
            <a:r>
              <a:rPr lang="ko-KR" altLang="en-US" dirty="0"/>
              <a:t>우리는 차원 축소</a:t>
            </a:r>
            <a:r>
              <a:rPr lang="en-US" altLang="ko-KR" dirty="0"/>
              <a:t>(dimensionality reduction) </a:t>
            </a:r>
            <a:r>
              <a:rPr lang="ko-KR" altLang="en-US" dirty="0"/>
              <a:t>문제를 중점적으로 다루도록 하자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16F697-E2EF-421F-B790-6FECB291F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3344589"/>
            <a:ext cx="5241205" cy="327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86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D27B21-D267-4E68-9F17-01566914E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오토인코더의</a:t>
            </a:r>
            <a:r>
              <a:rPr lang="ko-KR" altLang="en-US" dirty="0"/>
              <a:t> 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3A9228-FF9C-41B7-BE8C-22C60D8FE79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인코더</a:t>
            </a:r>
            <a:r>
              <a:rPr lang="en-US" altLang="ko-KR" dirty="0"/>
              <a:t>(encoder): </a:t>
            </a:r>
            <a:r>
              <a:rPr lang="ko-KR" altLang="en-US" dirty="0"/>
              <a:t>입력을 잠재 표현으로 인코딩한다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디코더</a:t>
            </a:r>
            <a:r>
              <a:rPr lang="en-US" altLang="ko-KR" dirty="0"/>
              <a:t>(decoder): </a:t>
            </a:r>
            <a:r>
              <a:rPr lang="ko-KR" altLang="en-US" dirty="0"/>
              <a:t>잠재 표현을 풀어서 입력을 복원한다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손실 함수</a:t>
            </a:r>
            <a:r>
              <a:rPr lang="en-US" altLang="ko-KR" dirty="0"/>
              <a:t>: </a:t>
            </a:r>
            <a:r>
              <a:rPr lang="ko-KR" altLang="en-US" dirty="0"/>
              <a:t>입력 이미지와 출력 이미지의 </a:t>
            </a:r>
            <a:r>
              <a:rPr lang="en-US" altLang="ko-KR" dirty="0"/>
              <a:t>MSE</a:t>
            </a:r>
            <a:r>
              <a:rPr lang="ko-KR" altLang="en-US" dirty="0"/>
              <a:t>를 사용한다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B94202-3ED9-48E4-B4DB-CFC9D3607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156892"/>
            <a:ext cx="6681426" cy="1640260"/>
          </a:xfrm>
          <a:prstGeom prst="rect">
            <a:avLst/>
          </a:prstGeom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F58F77A9-19A4-4585-AB89-E140877CF77E}"/>
              </a:ext>
            </a:extLst>
          </p:cNvPr>
          <p:cNvSpPr/>
          <p:nvPr/>
        </p:nvSpPr>
        <p:spPr>
          <a:xfrm>
            <a:off x="3995936" y="5085184"/>
            <a:ext cx="2232248" cy="648072"/>
          </a:xfrm>
          <a:prstGeom prst="wedgeRoundRectCallout">
            <a:avLst>
              <a:gd name="adj1" fmla="val -46388"/>
              <a:gd name="adj2" fmla="val -14331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입력 이미지에서 고수준의 특징을 추출</a:t>
            </a:r>
          </a:p>
        </p:txBody>
      </p:sp>
    </p:spTree>
    <p:extLst>
      <p:ext uri="{BB962C8B-B14F-4D97-AF65-F5344CB8AC3E}">
        <p14:creationId xmlns:p14="http://schemas.microsoft.com/office/powerpoint/2010/main" val="3001778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00021F-027D-4376-B08F-7F39C9150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필기체 숫자를 압축하는 </a:t>
            </a:r>
            <a:r>
              <a:rPr lang="ko-KR" altLang="en-US" dirty="0" err="1"/>
              <a:t>오토인코더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16F4D32A-CDDE-4B39-9EFC-6AFBB3179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650" y="1628800"/>
            <a:ext cx="8153400" cy="360040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 wrap="square">
            <a:noAutofit/>
          </a:bodyPr>
          <a:lstStyle>
            <a:lvl1pPr marL="342900" indent="-342900" algn="l" rtl="0" eaLnBrk="0" latinLnBrk="1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1pPr>
            <a:lvl2pPr marL="742950" indent="-285750" algn="l" rtl="0" eaLnBrk="0" latinLnBrk="1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2pPr>
            <a:lvl3pPr marL="1143000" indent="-228600" algn="l" rtl="0" eaLnBrk="0" latinLnBrk="1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3pPr>
            <a:lvl4pPr marL="1600200" indent="-228600" algn="l" rtl="0" eaLnBrk="0" latinLnBrk="1" hangingPunct="0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4pPr>
            <a:lvl5pPr marL="2057400" indent="-228600" algn="l" rtl="0" eaLnBrk="0" latinLnBrk="1" hangingPunct="0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5pPr>
            <a:lvl6pPr marL="25146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9718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429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886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import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matplotlib.pyplot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as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plt</a:t>
            </a: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import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numpy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as np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import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tensorflow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as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tf</a:t>
            </a: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solidFill>
                  <a:srgbClr val="FF0000"/>
                </a:solidFill>
                <a:latin typeface="Trebuchet MS" panose="020B0603020202020204" pitchFamily="34" charset="0"/>
              </a:rPr>
              <a:t>encoding_dim</a:t>
            </a:r>
            <a:r>
              <a:rPr lang="en-US" altLang="ko-KR" sz="1600" dirty="0">
                <a:solidFill>
                  <a:srgbClr val="FF0000"/>
                </a:solidFill>
                <a:latin typeface="Trebuchet MS" panose="020B0603020202020204" pitchFamily="34" charset="0"/>
              </a:rPr>
              <a:t> = 32  		# 32 </a:t>
            </a:r>
            <a:r>
              <a:rPr lang="ko-KR" altLang="en-US" sz="1600" dirty="0">
                <a:solidFill>
                  <a:srgbClr val="FF0000"/>
                </a:solidFill>
                <a:latin typeface="Trebuchet MS" panose="020B0603020202020204" pitchFamily="34" charset="0"/>
              </a:rPr>
              <a:t>픽셀로 압출</a:t>
            </a:r>
            <a:endParaRPr lang="en-US" altLang="ko-KR" sz="1600" dirty="0">
              <a:solidFill>
                <a:srgbClr val="FF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# </a:t>
            </a:r>
            <a:r>
              <a:rPr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함수형 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API</a:t>
            </a:r>
            <a:r>
              <a:rPr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로 신경망 구성</a:t>
            </a: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input_img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tf.keras.layers.Input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(shape=(784,))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encoded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tf.keras.layers.Dense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encoding_dim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, activation='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relu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')(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input_img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decoded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tf.keras.layers.Dense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(784, activation='sigmoid')(encoded)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autoencoder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tf.keras.models.Model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input_img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, decoded)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autoencoder.compile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(optimizer='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adam</a:t>
            </a:r>
            <a:r>
              <a:rPr lang="en-US" altLang="ko-KR" sz="1600" dirty="0">
                <a:solidFill>
                  <a:srgbClr val="FF0000"/>
                </a:solidFill>
                <a:latin typeface="Trebuchet MS" panose="020B0603020202020204" pitchFamily="34" charset="0"/>
              </a:rPr>
              <a:t>', loss=</a:t>
            </a:r>
            <a:r>
              <a:rPr lang="en-US" altLang="ko-KR" sz="1600" dirty="0" err="1">
                <a:solidFill>
                  <a:srgbClr val="FF0000"/>
                </a:solidFill>
                <a:latin typeface="Trebuchet MS" panose="020B0603020202020204" pitchFamily="34" charset="0"/>
              </a:rPr>
              <a:t>tf.keras.losses.MeanSquaredError</a:t>
            </a:r>
            <a:r>
              <a:rPr lang="en-US" altLang="ko-KR" sz="1600" dirty="0">
                <a:solidFill>
                  <a:srgbClr val="FF0000"/>
                </a:solidFill>
                <a:latin typeface="Trebuchet MS" panose="020B0603020202020204" pitchFamily="34" charset="0"/>
              </a:rPr>
              <a:t>())</a:t>
            </a:r>
          </a:p>
        </p:txBody>
      </p:sp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557B3F4D-3363-4DAD-94FB-A7124A3EA9DE}"/>
              </a:ext>
            </a:extLst>
          </p:cNvPr>
          <p:cNvSpPr/>
          <p:nvPr/>
        </p:nvSpPr>
        <p:spPr>
          <a:xfrm>
            <a:off x="6300192" y="5637449"/>
            <a:ext cx="2195736" cy="792088"/>
          </a:xfrm>
          <a:prstGeom prst="wedgeRoundRectCallout">
            <a:avLst>
              <a:gd name="adj1" fmla="val -26181"/>
              <a:gd name="adj2" fmla="val -1101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손실 함수로 </a:t>
            </a:r>
            <a:r>
              <a:rPr lang="en-US" altLang="ko-KR" dirty="0"/>
              <a:t>MSE </a:t>
            </a:r>
            <a:r>
              <a:rPr lang="ko-KR" altLang="en-US" dirty="0"/>
              <a:t>사용</a:t>
            </a:r>
            <a:r>
              <a:rPr lang="en-US" altLang="ko-KR" dirty="0"/>
              <a:t>, </a:t>
            </a:r>
            <a:r>
              <a:rPr lang="ko-KR" altLang="en-US" dirty="0"/>
              <a:t>픽셀 간의 차이를 계산한다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9655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00021F-027D-4376-B08F-7F39C9150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필기체 숫자를 압축하는 </a:t>
            </a:r>
            <a:r>
              <a:rPr lang="ko-KR" altLang="en-US" dirty="0" err="1"/>
              <a:t>오토인코더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16F4D32A-CDDE-4B39-9EFC-6AFBB3179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650" y="1628800"/>
            <a:ext cx="8153400" cy="360040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 wrap="square">
            <a:noAutofit/>
          </a:bodyPr>
          <a:lstStyle>
            <a:lvl1pPr marL="342900" indent="-342900" algn="l" rtl="0" eaLnBrk="0" latinLnBrk="1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1pPr>
            <a:lvl2pPr marL="742950" indent="-285750" algn="l" rtl="0" eaLnBrk="0" latinLnBrk="1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2pPr>
            <a:lvl3pPr marL="1143000" indent="-228600" algn="l" rtl="0" eaLnBrk="0" latinLnBrk="1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3pPr>
            <a:lvl4pPr marL="1600200" indent="-228600" algn="l" rtl="0" eaLnBrk="0" latinLnBrk="1" hangingPunct="0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4pPr>
            <a:lvl5pPr marL="2057400" indent="-228600" algn="l" rtl="0" eaLnBrk="0" latinLnBrk="1" hangingPunct="0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5pPr>
            <a:lvl6pPr marL="25146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9718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429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886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mnist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tf.keras.datasets.mnist</a:t>
            </a: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x_train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, _), 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x_test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, _)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mnist.load_data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x_train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x_train.astype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('float32') / 255.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x_test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x_test.astype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('float32') / 255.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x_train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x_train.reshape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len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x_train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),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np.prod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x_train.shape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[1:])))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x_test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x_test.reshape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len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x_test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),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np.prod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x_test.shape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[1:])))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autoencoder.fit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x_train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x_train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,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    epochs=50,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   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batch_size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=256,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    shuffle=True,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   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validation_data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=(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x_test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x_test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))</a:t>
            </a:r>
          </a:p>
        </p:txBody>
      </p:sp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1392D16B-0D8C-4801-B89C-610EDE547100}"/>
              </a:ext>
            </a:extLst>
          </p:cNvPr>
          <p:cNvSpPr/>
          <p:nvPr/>
        </p:nvSpPr>
        <p:spPr>
          <a:xfrm>
            <a:off x="6948264" y="4077072"/>
            <a:ext cx="2195736" cy="792088"/>
          </a:xfrm>
          <a:prstGeom prst="wedgeRoundRectCallout">
            <a:avLst>
              <a:gd name="adj1" fmla="val -69354"/>
              <a:gd name="adj2" fmla="val -730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차원으로 평탄화</a:t>
            </a:r>
          </a:p>
        </p:txBody>
      </p:sp>
    </p:spTree>
    <p:extLst>
      <p:ext uri="{BB962C8B-B14F-4D97-AF65-F5344CB8AC3E}">
        <p14:creationId xmlns:p14="http://schemas.microsoft.com/office/powerpoint/2010/main" val="293106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00021F-027D-4376-B08F-7F39C9150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필기체 숫자를 압축하는 </a:t>
            </a:r>
            <a:r>
              <a:rPr lang="ko-KR" altLang="en-US" dirty="0" err="1"/>
              <a:t>오토인코더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16F4D32A-CDDE-4B39-9EFC-6AFBB3179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650" y="1628800"/>
            <a:ext cx="8153400" cy="360040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 wrap="square">
            <a:noAutofit/>
          </a:bodyPr>
          <a:lstStyle>
            <a:lvl1pPr marL="342900" indent="-342900" algn="l" rtl="0" eaLnBrk="0" latinLnBrk="1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1pPr>
            <a:lvl2pPr marL="742950" indent="-285750" algn="l" rtl="0" eaLnBrk="0" latinLnBrk="1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2pPr>
            <a:lvl3pPr marL="1143000" indent="-228600" algn="l" rtl="0" eaLnBrk="0" latinLnBrk="1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3pPr>
            <a:lvl4pPr marL="1600200" indent="-228600" algn="l" rtl="0" eaLnBrk="0" latinLnBrk="1" hangingPunct="0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4pPr>
            <a:lvl5pPr marL="2057400" indent="-228600" algn="l" rtl="0" eaLnBrk="0" latinLnBrk="1" hangingPunct="0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5pPr>
            <a:lvl6pPr marL="25146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9718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429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886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decoded_imgs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autoencoder.predict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x_test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n = 10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plt.figure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figsize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=(20, 6))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for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in range(1, n + 1):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ax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plt.subplot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(2, n,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plt.imshow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x_test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[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].reshape(28, 28),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cmap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='gray')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ax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plt.subplot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(2, n,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+ n)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plt.imshow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decoded_imgs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[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].reshape(28, 28),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cmap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='gray')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plt.show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99341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FFBE86-D1D7-4078-B0DF-1EBC91B51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F90FCC7-7923-4E7F-8B9B-4FD59BF4F70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609143"/>
            <a:ext cx="8153400" cy="2477913"/>
          </a:xfrm>
        </p:spPr>
      </p:pic>
    </p:spTree>
    <p:extLst>
      <p:ext uri="{BB962C8B-B14F-4D97-AF65-F5344CB8AC3E}">
        <p14:creationId xmlns:p14="http://schemas.microsoft.com/office/powerpoint/2010/main" val="267186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51F7D9-F5BC-4213-90A0-49D793D2F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노이즈 제거 </a:t>
            </a:r>
            <a:r>
              <a:rPr lang="ko-KR" altLang="en-US" dirty="0" err="1"/>
              <a:t>오토인코더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1CA5CB-631A-4661-81A7-1511F4150ED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오토인코더는</a:t>
            </a:r>
            <a:r>
              <a:rPr lang="ko-KR" altLang="en-US" dirty="0"/>
              <a:t> 노이즈</a:t>
            </a:r>
            <a:r>
              <a:rPr lang="en-US" altLang="ko-KR" dirty="0"/>
              <a:t>(noise)</a:t>
            </a:r>
            <a:r>
              <a:rPr lang="ko-KR" altLang="en-US" dirty="0"/>
              <a:t>가 있는 이미지에서 노이즈를 제거하는 용도로도 사용할 수 있다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28288B-75C9-4E8D-AC05-1CF780341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471" y="2639331"/>
            <a:ext cx="7257058" cy="157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06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29C841-79BC-4175-8D1B-449A527C4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노이즈 제거 </a:t>
            </a:r>
            <a:r>
              <a:rPr lang="ko-KR" altLang="en-US" dirty="0" err="1"/>
              <a:t>오토인코더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B69DF65-F162-488F-81A2-23C4EE6D43F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08439" y="1844824"/>
            <a:ext cx="8153400" cy="2404587"/>
          </a:xfrm>
        </p:spPr>
      </p:pic>
    </p:spTree>
    <p:extLst>
      <p:ext uri="{BB962C8B-B14F-4D97-AF65-F5344CB8AC3E}">
        <p14:creationId xmlns:p14="http://schemas.microsoft.com/office/powerpoint/2010/main" val="354716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 fontAlgn="base"/>
            <a:r>
              <a:rPr lang="ko-KR" altLang="en-US" dirty="0" err="1"/>
              <a:t>오토인코더를</a:t>
            </a:r>
            <a:r>
              <a:rPr lang="ko-KR" altLang="en-US" dirty="0"/>
              <a:t> 이해한다</a:t>
            </a:r>
            <a:r>
              <a:rPr lang="en-US" altLang="ko-KR" dirty="0"/>
              <a:t>.</a:t>
            </a:r>
          </a:p>
          <a:p>
            <a:pPr lvl="0" fontAlgn="base"/>
            <a:r>
              <a:rPr lang="ko-KR" altLang="en-US" dirty="0" err="1"/>
              <a:t>오토인코더를</a:t>
            </a:r>
            <a:r>
              <a:rPr lang="ko-KR" altLang="en-US" dirty="0"/>
              <a:t> 이용한 노이즈 제거를 알아본다</a:t>
            </a:r>
            <a:r>
              <a:rPr lang="en-US" altLang="ko-KR" dirty="0"/>
              <a:t>.</a:t>
            </a:r>
          </a:p>
          <a:p>
            <a:pPr lvl="0" fontAlgn="base"/>
            <a:r>
              <a:rPr lang="en-US" altLang="ko-KR" dirty="0"/>
              <a:t>GAN </a:t>
            </a:r>
            <a:r>
              <a:rPr lang="ko-KR" altLang="en-US" dirty="0"/>
              <a:t>생성 모델을 이해한다</a:t>
            </a:r>
            <a:r>
              <a:rPr lang="en-US" altLang="ko-KR" dirty="0"/>
              <a:t>..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7E35CF-24B5-4695-B5A5-F159755AD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3002207"/>
            <a:ext cx="6719093" cy="365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516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8A920-CDEB-42D4-A3BB-D8151100D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잡음이 들어간 필기체 숫자를 복원하는 </a:t>
            </a:r>
            <a:r>
              <a:rPr lang="ko-KR" altLang="en-US" dirty="0" err="1"/>
              <a:t>오토인코더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C2F009-73B8-4296-948C-5BE791C9B5B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0B5DBE-95A4-46EB-9C62-AC19C780F2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650" y="1628800"/>
            <a:ext cx="8153400" cy="360040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 wrap="square">
            <a:noAutofit/>
          </a:bodyPr>
          <a:lstStyle>
            <a:lvl1pPr marL="342900" indent="-342900" algn="l" rtl="0" eaLnBrk="0" latinLnBrk="1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1pPr>
            <a:lvl2pPr marL="742950" indent="-285750" algn="l" rtl="0" eaLnBrk="0" latinLnBrk="1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2pPr>
            <a:lvl3pPr marL="1143000" indent="-228600" algn="l" rtl="0" eaLnBrk="0" latinLnBrk="1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3pPr>
            <a:lvl4pPr marL="1600200" indent="-228600" algn="l" rtl="0" eaLnBrk="0" latinLnBrk="1" hangingPunct="0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4pPr>
            <a:lvl5pPr marL="2057400" indent="-228600" algn="l" rtl="0" eaLnBrk="0" latinLnBrk="1" hangingPunct="0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5pPr>
            <a:lvl6pPr marL="25146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9718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429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886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import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matplotlib.pyplot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as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plt</a:t>
            </a: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import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numpy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as np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import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tensorflow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as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tf</a:t>
            </a: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encoding_dim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= 32  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input_img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tf.keras.layers.Input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(shape=(784,))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encoded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tf.keras.layers.Dense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encoding_dim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, activation='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relu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')(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input_img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decoded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tf.keras.layers.Dense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(784, activation='sigmoid')(encoded)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autoencoder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tf.keras.models.Model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input_img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, decoded)</a:t>
            </a:r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A5F215F7-E15C-4CA5-8DDD-CFBC76F7E4C2}"/>
              </a:ext>
            </a:extLst>
          </p:cNvPr>
          <p:cNvSpPr/>
          <p:nvPr/>
        </p:nvSpPr>
        <p:spPr>
          <a:xfrm>
            <a:off x="5724128" y="4725144"/>
            <a:ext cx="2880320" cy="913656"/>
          </a:xfrm>
          <a:prstGeom prst="wedgeRoundRectCallout">
            <a:avLst>
              <a:gd name="adj1" fmla="val -68890"/>
              <a:gd name="adj2" fmla="val -972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함수형 </a:t>
            </a:r>
            <a:r>
              <a:rPr lang="en-US" altLang="ko-KR" dirty="0"/>
              <a:t>API</a:t>
            </a:r>
            <a:r>
              <a:rPr lang="ko-KR" altLang="en-US" dirty="0"/>
              <a:t>를 이용하여 신경망을 구축</a:t>
            </a:r>
          </a:p>
        </p:txBody>
      </p:sp>
    </p:spTree>
    <p:extLst>
      <p:ext uri="{BB962C8B-B14F-4D97-AF65-F5344CB8AC3E}">
        <p14:creationId xmlns:p14="http://schemas.microsoft.com/office/powerpoint/2010/main" val="4168110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8A920-CDEB-42D4-A3BB-D8151100D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잡음이 들어간 필기체 숫자를 복원하는 </a:t>
            </a:r>
            <a:r>
              <a:rPr lang="ko-KR" altLang="en-US" dirty="0" err="1"/>
              <a:t>오토인코더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C2F009-73B8-4296-948C-5BE791C9B5B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0B5DBE-95A4-46EB-9C62-AC19C780F2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650" y="1628800"/>
            <a:ext cx="8153400" cy="360040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 wrap="square">
            <a:noAutofit/>
          </a:bodyPr>
          <a:lstStyle>
            <a:lvl1pPr marL="342900" indent="-342900" algn="l" rtl="0" eaLnBrk="0" latinLnBrk="1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1pPr>
            <a:lvl2pPr marL="742950" indent="-285750" algn="l" rtl="0" eaLnBrk="0" latinLnBrk="1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2pPr>
            <a:lvl3pPr marL="1143000" indent="-228600" algn="l" rtl="0" eaLnBrk="0" latinLnBrk="1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3pPr>
            <a:lvl4pPr marL="1600200" indent="-228600" algn="l" rtl="0" eaLnBrk="0" latinLnBrk="1" hangingPunct="0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4pPr>
            <a:lvl5pPr marL="2057400" indent="-228600" algn="l" rtl="0" eaLnBrk="0" latinLnBrk="1" hangingPunct="0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5pPr>
            <a:lvl6pPr marL="25146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9718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429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886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mnist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tf.keras.datasets.mnist</a:t>
            </a: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x_train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, _), 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x_test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, _)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mnist.load_data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x_train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x_train.astype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('float32') / 255.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x_test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x_test.astype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('float32') / 255.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x_train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x_train.reshape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len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x_train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),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np.prod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x_train.shape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[1:])))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x_test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x_test.reshape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len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x_test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),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np.prod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x_test.shape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[1:])))</a:t>
            </a:r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D9B58923-96F3-4608-9B74-08D3C49EB9CE}"/>
              </a:ext>
            </a:extLst>
          </p:cNvPr>
          <p:cNvSpPr/>
          <p:nvPr/>
        </p:nvSpPr>
        <p:spPr>
          <a:xfrm>
            <a:off x="5508104" y="4149080"/>
            <a:ext cx="2880320" cy="913656"/>
          </a:xfrm>
          <a:prstGeom prst="wedgeRoundRectCallout">
            <a:avLst>
              <a:gd name="adj1" fmla="val -68890"/>
              <a:gd name="adj2" fmla="val -972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MNIST </a:t>
            </a:r>
            <a:r>
              <a:rPr lang="ko-KR" altLang="en-US" dirty="0"/>
              <a:t>데이터 처리</a:t>
            </a:r>
          </a:p>
        </p:txBody>
      </p:sp>
    </p:spTree>
    <p:extLst>
      <p:ext uri="{BB962C8B-B14F-4D97-AF65-F5344CB8AC3E}">
        <p14:creationId xmlns:p14="http://schemas.microsoft.com/office/powerpoint/2010/main" val="4144061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8A920-CDEB-42D4-A3BB-D8151100D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잡음이 들어간 필기체 숫자를 복원하는 </a:t>
            </a:r>
            <a:r>
              <a:rPr lang="ko-KR" altLang="en-US" dirty="0" err="1"/>
              <a:t>오토인코더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C2F009-73B8-4296-948C-5BE791C9B5B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0B5DBE-95A4-46EB-9C62-AC19C780F2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650" y="1628800"/>
            <a:ext cx="8153400" cy="360040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 wrap="square">
            <a:noAutofit/>
          </a:bodyPr>
          <a:lstStyle>
            <a:lvl1pPr marL="342900" indent="-342900" algn="l" rtl="0" eaLnBrk="0" latinLnBrk="1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1pPr>
            <a:lvl2pPr marL="742950" indent="-285750" algn="l" rtl="0" eaLnBrk="0" latinLnBrk="1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2pPr>
            <a:lvl3pPr marL="1143000" indent="-228600" algn="l" rtl="0" eaLnBrk="0" latinLnBrk="1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3pPr>
            <a:lvl4pPr marL="1600200" indent="-228600" algn="l" rtl="0" eaLnBrk="0" latinLnBrk="1" hangingPunct="0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4pPr>
            <a:lvl5pPr marL="2057400" indent="-228600" algn="l" rtl="0" eaLnBrk="0" latinLnBrk="1" hangingPunct="0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5pPr>
            <a:lvl6pPr marL="25146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9718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429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886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noise_factor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= 0.55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original_train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x_train</a:t>
            </a: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original_test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x_test</a:t>
            </a: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noise_train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np.random.normal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(0, 1,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original_train.shape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noise_test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np.random.normal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(0, 1,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original_test.shape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noisy_train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original_train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+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noise_factor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*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noise_train</a:t>
            </a: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noisy_test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original_test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+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noise_factor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*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noise_test</a:t>
            </a: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82C8BBB6-6A1F-41D7-AF44-001D9F96FD7D}"/>
              </a:ext>
            </a:extLst>
          </p:cNvPr>
          <p:cNvSpPr/>
          <p:nvPr/>
        </p:nvSpPr>
        <p:spPr>
          <a:xfrm>
            <a:off x="5508104" y="4149080"/>
            <a:ext cx="2880320" cy="913656"/>
          </a:xfrm>
          <a:prstGeom prst="wedgeRoundRectCallout">
            <a:avLst>
              <a:gd name="adj1" fmla="val -68890"/>
              <a:gd name="adj2" fmla="val -972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넘파이</a:t>
            </a:r>
            <a:r>
              <a:rPr lang="ko-KR" altLang="en-US" dirty="0"/>
              <a:t> 연산을 이용하여 영상에 노이즈를 추가</a:t>
            </a:r>
          </a:p>
        </p:txBody>
      </p:sp>
    </p:spTree>
    <p:extLst>
      <p:ext uri="{BB962C8B-B14F-4D97-AF65-F5344CB8AC3E}">
        <p14:creationId xmlns:p14="http://schemas.microsoft.com/office/powerpoint/2010/main" val="3879113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8A920-CDEB-42D4-A3BB-D8151100D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잡음이 들어간 필기체 숫자를 복원하는 </a:t>
            </a:r>
            <a:r>
              <a:rPr lang="ko-KR" altLang="en-US" dirty="0" err="1"/>
              <a:t>오토인코더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C2F009-73B8-4296-948C-5BE791C9B5B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0B5DBE-95A4-46EB-9C62-AC19C780F2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650" y="1628800"/>
            <a:ext cx="8153400" cy="360040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 wrap="square">
            <a:noAutofit/>
          </a:bodyPr>
          <a:lstStyle>
            <a:lvl1pPr marL="342900" indent="-342900" algn="l" rtl="0" eaLnBrk="0" latinLnBrk="1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1pPr>
            <a:lvl2pPr marL="742950" indent="-285750" algn="l" rtl="0" eaLnBrk="0" latinLnBrk="1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2pPr>
            <a:lvl3pPr marL="1143000" indent="-228600" algn="l" rtl="0" eaLnBrk="0" latinLnBrk="1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3pPr>
            <a:lvl4pPr marL="1600200" indent="-228600" algn="l" rtl="0" eaLnBrk="0" latinLnBrk="1" hangingPunct="0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4pPr>
            <a:lvl5pPr marL="2057400" indent="-228600" algn="l" rtl="0" eaLnBrk="0" latinLnBrk="1" hangingPunct="0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5pPr>
            <a:lvl6pPr marL="25146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9718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429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886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autoencoder.compile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(optimizer='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adam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', loss='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mse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')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autoencoder.fit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noisy_train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original_train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,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    epochs=50,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   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batch_size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=256,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    shuffle=True,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   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validation_data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=(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noisy_test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original_test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denoised_images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autoencoder.predict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noisy_test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)</a:t>
            </a:r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508B52E7-DBC0-4F6C-BD16-44BDA9091C1C}"/>
              </a:ext>
            </a:extLst>
          </p:cNvPr>
          <p:cNvSpPr/>
          <p:nvPr/>
        </p:nvSpPr>
        <p:spPr>
          <a:xfrm>
            <a:off x="5508104" y="4149080"/>
            <a:ext cx="2880320" cy="913656"/>
          </a:xfrm>
          <a:prstGeom prst="wedgeRoundRectCallout">
            <a:avLst>
              <a:gd name="adj1" fmla="val -68890"/>
              <a:gd name="adj2" fmla="val -972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학습 및 예측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77689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8A920-CDEB-42D4-A3BB-D8151100D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잡음이 들어간 필기체 숫자를 복원하는 </a:t>
            </a:r>
            <a:r>
              <a:rPr lang="ko-KR" altLang="en-US" dirty="0" err="1"/>
              <a:t>오토인코더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C2F009-73B8-4296-948C-5BE791C9B5B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0B5DBE-95A4-46EB-9C62-AC19C780F2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650" y="1628800"/>
            <a:ext cx="8153400" cy="424847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 wrap="square">
            <a:noAutofit/>
          </a:bodyPr>
          <a:lstStyle>
            <a:lvl1pPr marL="342900" indent="-342900" algn="l" rtl="0" eaLnBrk="0" latinLnBrk="1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1pPr>
            <a:lvl2pPr marL="742950" indent="-285750" algn="l" rtl="0" eaLnBrk="0" latinLnBrk="1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2pPr>
            <a:lvl3pPr marL="1143000" indent="-228600" algn="l" rtl="0" eaLnBrk="0" latinLnBrk="1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3pPr>
            <a:lvl4pPr marL="1600200" indent="-228600" algn="l" rtl="0" eaLnBrk="0" latinLnBrk="1" hangingPunct="0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4pPr>
            <a:lvl5pPr marL="2057400" indent="-228600" algn="l" rtl="0" eaLnBrk="0" latinLnBrk="1" hangingPunct="0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5pPr>
            <a:lvl6pPr marL="25146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9718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429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886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n = 10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plt.figure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figsize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=(20, 6))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for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in range(1, n + 1):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ax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plt.subplot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(3, n,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plt.imshow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noisy_test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[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].reshape(28, 28),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cmap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='gray')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plt.gray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ax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plt.subplot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(3, n,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+ n)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plt.imshow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denoised_images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[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].reshape(28, 28),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cmap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='gray')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plt.gray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ax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plt.subplot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(3, n,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+ 2*n)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plt.imshow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original_test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[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].reshape(28, 28),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cmap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='gray')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plt.gray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plt.show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()</a:t>
            </a:r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C1FC59A5-B596-49E1-B3F0-4A2E6FF46817}"/>
              </a:ext>
            </a:extLst>
          </p:cNvPr>
          <p:cNvSpPr/>
          <p:nvPr/>
        </p:nvSpPr>
        <p:spPr>
          <a:xfrm>
            <a:off x="5580112" y="5534756"/>
            <a:ext cx="2880320" cy="913656"/>
          </a:xfrm>
          <a:prstGeom prst="wedgeRoundRectCallout">
            <a:avLst>
              <a:gd name="adj1" fmla="val -68890"/>
              <a:gd name="adj2" fmla="val -972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학습 및 예측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3473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6942A7-4F58-43AB-B780-75A382EC8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BE5ABF49-FFE5-4AB0-8047-1AB7FE0F351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645806"/>
            <a:ext cx="8153400" cy="2404587"/>
          </a:xfrm>
        </p:spPr>
      </p:pic>
    </p:spTree>
    <p:extLst>
      <p:ext uri="{BB962C8B-B14F-4D97-AF65-F5344CB8AC3E}">
        <p14:creationId xmlns:p14="http://schemas.microsoft.com/office/powerpoint/2010/main" val="1944373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2F385-472F-49A1-8F09-EE9955030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GAN(Generative adversarial network, </a:t>
            </a:r>
            <a:r>
              <a:rPr lang="ko-KR" altLang="en-US" dirty="0" err="1"/>
              <a:t>생성적</a:t>
            </a:r>
            <a:r>
              <a:rPr lang="ko-KR" altLang="en-US" dirty="0"/>
              <a:t> 적대 신경망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AF2837-70A9-4668-A5B0-D6F7284AA85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Goodfellow(2014) </a:t>
            </a:r>
            <a:r>
              <a:rPr lang="ko-KR" altLang="en-US" dirty="0"/>
              <a:t>등이 설계한 신경망 모델이다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모델에서는 생성자 신경망과 </a:t>
            </a:r>
            <a:r>
              <a:rPr lang="ko-KR" altLang="en-US" dirty="0" err="1"/>
              <a:t>판별자</a:t>
            </a:r>
            <a:r>
              <a:rPr lang="ko-KR" altLang="en-US" dirty="0"/>
              <a:t> 신경망이 서로 적대적으로 경쟁하면서</a:t>
            </a:r>
            <a:r>
              <a:rPr lang="en-US" altLang="ko-KR" dirty="0"/>
              <a:t>, </a:t>
            </a:r>
            <a:r>
              <a:rPr lang="ko-KR" altLang="en-US" dirty="0"/>
              <a:t>훈련을 통하여 자신의 작업을 점점 정교하게 수행한다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D16F99-F034-4303-9536-0C1DB586E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724" y="3068960"/>
            <a:ext cx="7104552" cy="288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658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71CBB9-07F9-4DDE-8A4A-7649E847E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GAN</a:t>
            </a:r>
            <a:r>
              <a:rPr lang="ko-KR" altLang="en-US" dirty="0"/>
              <a:t>을 이용한 결과물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787A6D8-0469-4EE6-BB1A-6C1A01267EA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827860"/>
            <a:ext cx="8153400" cy="4040480"/>
          </a:xfrm>
        </p:spPr>
      </p:pic>
    </p:spTree>
    <p:extLst>
      <p:ext uri="{BB962C8B-B14F-4D97-AF65-F5344CB8AC3E}">
        <p14:creationId xmlns:p14="http://schemas.microsoft.com/office/powerpoint/2010/main" val="2373567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CE6538-1515-4BBD-9EEF-6EA02D57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GAN</a:t>
            </a:r>
            <a:r>
              <a:rPr lang="ko-KR" altLang="en-US" dirty="0"/>
              <a:t>의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4D145D-C3AF-4ED7-8EC8-3FD0103321F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생성자</a:t>
            </a:r>
            <a:r>
              <a:rPr lang="en-US" altLang="ko-KR" dirty="0"/>
              <a:t>(generator): </a:t>
            </a:r>
            <a:r>
              <a:rPr lang="ko-KR" altLang="en-US" dirty="0"/>
              <a:t>가짜 데이터를 생성하는 것을 학습한다</a:t>
            </a:r>
            <a:r>
              <a:rPr lang="en-US" altLang="ko-KR" dirty="0"/>
              <a:t>. </a:t>
            </a:r>
            <a:r>
              <a:rPr lang="ko-KR" altLang="en-US" dirty="0"/>
              <a:t>생성된 데이터는 판별자를 위한 학습 예제가 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판별자</a:t>
            </a:r>
            <a:r>
              <a:rPr lang="en-US" altLang="ko-KR" dirty="0"/>
              <a:t>(discriminator): </a:t>
            </a:r>
            <a:r>
              <a:rPr lang="ko-KR" altLang="en-US" dirty="0"/>
              <a:t>생성자의 가짜 데이터를 진짜 데이터와 구분하는 방법을 학습한다</a:t>
            </a:r>
            <a:r>
              <a:rPr lang="en-US" altLang="ko-KR" dirty="0"/>
              <a:t>. </a:t>
            </a:r>
            <a:r>
              <a:rPr lang="ko-KR" altLang="en-US" dirty="0"/>
              <a:t>판별자는 생성자가 유사하지 않은 데이터를 생성하면 불이익을 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22977B-72D9-4F21-B0D6-B946A01C6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575" y="3573016"/>
            <a:ext cx="6433545" cy="278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20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7CD971-E79F-4E52-91FE-7D26AB42E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GAN </a:t>
            </a:r>
            <a:r>
              <a:rPr lang="ko-KR" altLang="en-US" dirty="0"/>
              <a:t>훈련 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B5D9E2-0526-4760-AAAD-A20352F6244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판별자</a:t>
            </a:r>
            <a:r>
              <a:rPr lang="ko-KR" altLang="en-US" dirty="0"/>
              <a:t> 훈련과 생성자 훈련이 번갈아 가며 수행된다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GAN </a:t>
            </a:r>
            <a:r>
              <a:rPr lang="ko-KR" altLang="en-US" dirty="0"/>
              <a:t>훈련이 시작될 때 생성자는 아직 무엇을 만들어야 하는지 전혀 알지 못한다</a:t>
            </a:r>
            <a:r>
              <a:rPr lang="en-US" altLang="ko-KR" dirty="0"/>
              <a:t>. </a:t>
            </a:r>
            <a:r>
              <a:rPr lang="ko-KR" altLang="en-US" dirty="0"/>
              <a:t>따라서 입력으로 임의의 노이즈가 공급되며</a:t>
            </a:r>
            <a:r>
              <a:rPr lang="en-US" altLang="ko-KR" dirty="0"/>
              <a:t>, </a:t>
            </a:r>
            <a:r>
              <a:rPr lang="ko-KR" altLang="en-US" dirty="0"/>
              <a:t>생성자는 출력으로 임의의 노이즈 이미지를 생성한다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이러한 </a:t>
            </a:r>
            <a:r>
              <a:rPr lang="ko-KR" altLang="en-US" dirty="0" err="1"/>
              <a:t>저품질</a:t>
            </a:r>
            <a:r>
              <a:rPr lang="ko-KR" altLang="en-US" dirty="0"/>
              <a:t> 가짜 이미지는 진짜 이미지와 극명하게 대조되므로</a:t>
            </a:r>
            <a:r>
              <a:rPr lang="en-US" altLang="ko-KR" dirty="0"/>
              <a:t>, </a:t>
            </a:r>
            <a:r>
              <a:rPr lang="ko-KR" altLang="en-US" dirty="0"/>
              <a:t>판별자는 처음에 진짜와 가짜를 판별하는 데 전혀 문제가 없다</a:t>
            </a:r>
            <a:r>
              <a:rPr lang="en-US" altLang="ko-KR" dirty="0"/>
              <a:t>. </a:t>
            </a:r>
            <a:r>
              <a:rPr lang="ko-KR" altLang="en-US" dirty="0"/>
              <a:t>그러나 생성자가 훈련되면서 진짜 이미지의 일부 구조를 복제하는 방법을 점차적으로 학습한다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90215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1988AC-7F65-4696-A435-E88962327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생성 모델이란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414C58-E4B3-4D28-B297-93530DC571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생성 모델</a:t>
            </a:r>
            <a:r>
              <a:rPr lang="en-US" altLang="ko-KR" dirty="0"/>
              <a:t>(generative model)</a:t>
            </a:r>
            <a:r>
              <a:rPr lang="ko-KR" altLang="en-US" dirty="0"/>
              <a:t>은 훈련 데이터의 규칙성 또는 패턴을 자동으로 발견하고 학습하여</a:t>
            </a:r>
            <a:r>
              <a:rPr lang="en-US" altLang="ko-KR" dirty="0"/>
              <a:t>, </a:t>
            </a:r>
            <a:r>
              <a:rPr lang="ko-KR" altLang="en-US" dirty="0"/>
              <a:t>훈련 데이터의 확률 분포와 유사하지만</a:t>
            </a:r>
            <a:r>
              <a:rPr lang="en-US" altLang="ko-KR" dirty="0"/>
              <a:t>, </a:t>
            </a:r>
            <a:r>
              <a:rPr lang="ko-KR" altLang="en-US" dirty="0"/>
              <a:t>새로운 샘플을 생성하는 신경망이다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생성 모델은 훈련 데이터들의 잠재 공간 표현을 학습할 수 있으며</a:t>
            </a:r>
            <a:r>
              <a:rPr lang="en-US" altLang="ko-KR" dirty="0"/>
              <a:t>, </a:t>
            </a:r>
            <a:r>
              <a:rPr lang="ko-KR" altLang="en-US" dirty="0"/>
              <a:t>학습이 종료된 후에</a:t>
            </a:r>
            <a:r>
              <a:rPr lang="en-US" altLang="ko-KR" dirty="0"/>
              <a:t>, </a:t>
            </a:r>
            <a:r>
              <a:rPr lang="ko-KR" altLang="en-US" dirty="0"/>
              <a:t>잠재 공간에서 랜덤으로 하나의 좌표가 입력되면 거기에 대응되는 출력을 만들어 낼 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064189-94DF-4370-844E-89E073EA1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855" y="3786560"/>
            <a:ext cx="7298985" cy="269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6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15A9E9-0B72-4BA8-9971-15BFEF36F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사진을 생성하는 </a:t>
            </a:r>
            <a:r>
              <a:rPr lang="en-US" altLang="ko-KR" dirty="0"/>
              <a:t>GAN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7CDAFDF-C992-4F44-A208-C40BE4D1B52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685195"/>
            <a:ext cx="8153400" cy="4325809"/>
          </a:xfrm>
        </p:spPr>
      </p:pic>
    </p:spTree>
    <p:extLst>
      <p:ext uri="{BB962C8B-B14F-4D97-AF65-F5344CB8AC3E}">
        <p14:creationId xmlns:p14="http://schemas.microsoft.com/office/powerpoint/2010/main" val="2595709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06DFC6-B844-478A-BA79-A21F7B73E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판별자</a:t>
            </a:r>
            <a:r>
              <a:rPr lang="ko-KR" altLang="en-US" dirty="0"/>
              <a:t> 훈련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5F4EE24-D06E-4A79-9655-2C4C72C4E31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755273"/>
            <a:ext cx="8153400" cy="4185654"/>
          </a:xfrm>
        </p:spPr>
      </p:pic>
    </p:spTree>
    <p:extLst>
      <p:ext uri="{BB962C8B-B14F-4D97-AF65-F5344CB8AC3E}">
        <p14:creationId xmlns:p14="http://schemas.microsoft.com/office/powerpoint/2010/main" val="6999448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AAFD69-EAE2-4EB9-AC8D-F82935C0E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생성자 훈련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92B6B56-0E4C-4B16-8D0E-25EB9515619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2356153"/>
            <a:ext cx="8153400" cy="3615450"/>
          </a:xfrm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C4BACEC2-CD8F-483B-9C10-19B4F665FC4D}"/>
              </a:ext>
            </a:extLst>
          </p:cNvPr>
          <p:cNvSpPr/>
          <p:nvPr/>
        </p:nvSpPr>
        <p:spPr>
          <a:xfrm>
            <a:off x="7020272" y="1192880"/>
            <a:ext cx="3312368" cy="1152128"/>
          </a:xfrm>
          <a:prstGeom prst="wedgeRoundRectCallout">
            <a:avLst>
              <a:gd name="adj1" fmla="val -26406"/>
              <a:gd name="adj2" fmla="val 130217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판별자가 </a:t>
            </a:r>
            <a:r>
              <a:rPr lang="en-US" altLang="ko-KR" dirty="0">
                <a:solidFill>
                  <a:schemeClr val="tx1"/>
                </a:solidFill>
              </a:rPr>
              <a:t>y=0</a:t>
            </a:r>
            <a:r>
              <a:rPr lang="ko-KR" altLang="en-US" dirty="0">
                <a:solidFill>
                  <a:schemeClr val="tx1"/>
                </a:solidFill>
              </a:rPr>
              <a:t>으로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판정하면 손실이 커져서 생성자 학습이 이용된다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4720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91EBA4-AF8F-4EC7-8257-EC5218A8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GAN</a:t>
            </a:r>
            <a:r>
              <a:rPr lang="ko-KR" altLang="en-US" dirty="0"/>
              <a:t>으로 숫자 이미지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3B4922-72A9-4B3C-BE94-1DFC179ECB4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가장 전형적인 예제는 </a:t>
            </a:r>
            <a:r>
              <a:rPr lang="en-US" altLang="ko-KR" dirty="0"/>
              <a:t>MNIST </a:t>
            </a:r>
            <a:r>
              <a:rPr lang="ko-KR" altLang="en-US" dirty="0"/>
              <a:t>필기체 숫자 이미지를 가지고 가상적인 숫자 이미지를 생성해보는 것이다</a:t>
            </a:r>
            <a:r>
              <a:rPr lang="en-US" altLang="ko-KR" dirty="0"/>
              <a:t>. -&gt; </a:t>
            </a:r>
            <a:r>
              <a:rPr lang="ko-KR" altLang="en-US" dirty="0"/>
              <a:t>실제 이미지 생성은 학습 시간이 너무 오래 걸린다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455477-AD1A-4CA8-A747-5CBD238D6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707990"/>
            <a:ext cx="5595912" cy="378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39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8A920-CDEB-42D4-A3BB-D8151100D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필요한 모듈들을 포함시킨다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0B5DBE-95A4-46EB-9C62-AC19C780F2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650" y="1628800"/>
            <a:ext cx="8153400" cy="280831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 wrap="square">
            <a:noAutofit/>
          </a:bodyPr>
          <a:lstStyle>
            <a:lvl1pPr marL="342900" indent="-342900" algn="l" rtl="0" eaLnBrk="0" latinLnBrk="1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1pPr>
            <a:lvl2pPr marL="742950" indent="-285750" algn="l" rtl="0" eaLnBrk="0" latinLnBrk="1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2pPr>
            <a:lvl3pPr marL="1143000" indent="-228600" algn="l" rtl="0" eaLnBrk="0" latinLnBrk="1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3pPr>
            <a:lvl4pPr marL="1600200" indent="-228600" algn="l" rtl="0" eaLnBrk="0" latinLnBrk="1" hangingPunct="0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4pPr>
            <a:lvl5pPr marL="2057400" indent="-228600" algn="l" rtl="0" eaLnBrk="0" latinLnBrk="1" hangingPunct="0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5pPr>
            <a:lvl6pPr marL="25146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9718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429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886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import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numpy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as np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import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tensorflow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as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tf</a:t>
            </a: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from matplotlib import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pyplot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as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plt</a:t>
            </a: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# </a:t>
            </a:r>
            <a:r>
              <a:rPr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학습 데이터와 테스트 데이터 분리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x_train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y_train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), 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x_test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y_test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)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tf.keras.datasets.mnist.load_data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# </a:t>
            </a:r>
            <a:r>
              <a:rPr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이미지를 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[0, 1] </a:t>
            </a:r>
            <a:r>
              <a:rPr lang="ko-KR" alt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범위로 스케일링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x_train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x_train.astype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("float32") / 255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x_test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x_test.astype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("float32") / 255</a:t>
            </a:r>
          </a:p>
        </p:txBody>
      </p:sp>
    </p:spTree>
    <p:extLst>
      <p:ext uri="{BB962C8B-B14F-4D97-AF65-F5344CB8AC3E}">
        <p14:creationId xmlns:p14="http://schemas.microsoft.com/office/powerpoint/2010/main" val="23264000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8A920-CDEB-42D4-A3BB-D8151100D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입력 데이터 평탄화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0B5DBE-95A4-46EB-9C62-AC19C780F2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650" y="1628800"/>
            <a:ext cx="8153400" cy="151216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 wrap="square">
            <a:noAutofit/>
          </a:bodyPr>
          <a:lstStyle>
            <a:lvl1pPr marL="342900" indent="-342900" algn="l" rtl="0" eaLnBrk="0" latinLnBrk="1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1pPr>
            <a:lvl2pPr marL="742950" indent="-285750" algn="l" rtl="0" eaLnBrk="0" latinLnBrk="1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2pPr>
            <a:lvl3pPr marL="1143000" indent="-228600" algn="l" rtl="0" eaLnBrk="0" latinLnBrk="1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3pPr>
            <a:lvl4pPr marL="1600200" indent="-228600" algn="l" rtl="0" eaLnBrk="0" latinLnBrk="1" hangingPunct="0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4pPr>
            <a:lvl5pPr marL="2057400" indent="-228600" algn="l" rtl="0" eaLnBrk="0" latinLnBrk="1" hangingPunct="0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5pPr>
            <a:lvl6pPr marL="25146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9718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429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886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BATCH_SIZE=128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EPOCHS=2000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Z_DIMENSIONS=32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data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np.reshape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x_train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, 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x_train.shape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[0], 28, 28, 1))</a:t>
            </a:r>
          </a:p>
        </p:txBody>
      </p:sp>
    </p:spTree>
    <p:extLst>
      <p:ext uri="{BB962C8B-B14F-4D97-AF65-F5344CB8AC3E}">
        <p14:creationId xmlns:p14="http://schemas.microsoft.com/office/powerpoint/2010/main" val="36136165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8A920-CDEB-42D4-A3BB-D8151100D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판별자</a:t>
            </a:r>
            <a:r>
              <a:rPr lang="ko-KR" altLang="en-US" dirty="0"/>
              <a:t> 신경망 구축하기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0B5DBE-95A4-46EB-9C62-AC19C780F2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650" y="1628800"/>
            <a:ext cx="8153400" cy="468052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 wrap="square">
            <a:noAutofit/>
          </a:bodyPr>
          <a:lstStyle>
            <a:lvl1pPr marL="342900" indent="-342900" algn="l" rtl="0" eaLnBrk="0" latinLnBrk="1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1pPr>
            <a:lvl2pPr marL="742950" indent="-285750" algn="l" rtl="0" eaLnBrk="0" latinLnBrk="1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2pPr>
            <a:lvl3pPr marL="1143000" indent="-228600" algn="l" rtl="0" eaLnBrk="0" latinLnBrk="1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3pPr>
            <a:lvl4pPr marL="1600200" indent="-228600" algn="l" rtl="0" eaLnBrk="0" latinLnBrk="1" hangingPunct="0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4pPr>
            <a:lvl5pPr marL="2057400" indent="-228600" algn="l" rtl="0" eaLnBrk="0" latinLnBrk="1" hangingPunct="0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5pPr>
            <a:lvl6pPr marL="25146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9718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429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886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def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make_discriminator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():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model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tf.keras.Sequential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model.add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(tf.keras.layers.Conv2D(64, (5, 5), strides=(2, 2), padding='same', 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	activation='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relu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',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input_shape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=[28, 28, 1]))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model.add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tf.keras.layers.Dropout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(0.4))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model.add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(tf.keras.layers.Conv2D(128, (5, 5), strides=(2, 2), padding='same', 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	activation='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relu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'))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model.add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tf.keras.layers.Dropout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(0.4))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model.add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(tf.keras.layers.Conv2D(256, (5, 5), strides=(2, 2), padding='same', 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	activation='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relu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'))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model.add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tf.keras.layers.Dropout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(0.4))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model.add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tf.keras.layers.Flatten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model.add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tf.keras.layers.Dense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(1, activation='sigmoid'))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return model</a:t>
            </a:r>
          </a:p>
        </p:txBody>
      </p:sp>
    </p:spTree>
    <p:extLst>
      <p:ext uri="{BB962C8B-B14F-4D97-AF65-F5344CB8AC3E}">
        <p14:creationId xmlns:p14="http://schemas.microsoft.com/office/powerpoint/2010/main" val="18003762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10A6D2-B38F-430D-AC9C-7858E6939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판별자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CD88B7F-7F0B-4128-9214-D9268DAFCB8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563697" y="1600200"/>
            <a:ext cx="6251556" cy="4495800"/>
          </a:xfrm>
        </p:spPr>
      </p:pic>
    </p:spTree>
    <p:extLst>
      <p:ext uri="{BB962C8B-B14F-4D97-AF65-F5344CB8AC3E}">
        <p14:creationId xmlns:p14="http://schemas.microsoft.com/office/powerpoint/2010/main" val="1193509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8A920-CDEB-42D4-A3BB-D8151100D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판별자</a:t>
            </a:r>
            <a:r>
              <a:rPr lang="ko-KR" altLang="en-US" dirty="0"/>
              <a:t> 신경망 구축하기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0B5DBE-95A4-46EB-9C62-AC19C780F2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650" y="1628800"/>
            <a:ext cx="8153400" cy="158417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 wrap="square">
            <a:noAutofit/>
          </a:bodyPr>
          <a:lstStyle>
            <a:lvl1pPr marL="342900" indent="-342900" algn="l" rtl="0" eaLnBrk="0" latinLnBrk="1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1pPr>
            <a:lvl2pPr marL="742950" indent="-285750" algn="l" rtl="0" eaLnBrk="0" latinLnBrk="1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2pPr>
            <a:lvl3pPr marL="1143000" indent="-228600" algn="l" rtl="0" eaLnBrk="0" latinLnBrk="1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3pPr>
            <a:lvl4pPr marL="1600200" indent="-228600" algn="l" rtl="0" eaLnBrk="0" latinLnBrk="1" hangingPunct="0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4pPr>
            <a:lvl5pPr marL="2057400" indent="-228600" algn="l" rtl="0" eaLnBrk="0" latinLnBrk="1" hangingPunct="0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5pPr>
            <a:lvl6pPr marL="25146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9718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429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886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discriminator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make_discriminator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discriminator.compile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(loss='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binary_crossentropy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',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          optimizer=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tf.keras.optimizers.Adam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lr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=0.0004),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          metrics=['accuracy'])</a:t>
            </a:r>
          </a:p>
        </p:txBody>
      </p:sp>
    </p:spTree>
    <p:extLst>
      <p:ext uri="{BB962C8B-B14F-4D97-AF65-F5344CB8AC3E}">
        <p14:creationId xmlns:p14="http://schemas.microsoft.com/office/powerpoint/2010/main" val="11690575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F019F-1726-4D24-8225-278ECF8E6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생성자 신경망 구축하기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13AB03-72D1-43CB-AED6-958C8AE8A4A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생성자는 일반적인 </a:t>
            </a:r>
            <a:r>
              <a:rPr lang="ko-KR" altLang="en-US" dirty="0" err="1"/>
              <a:t>컨볼루션</a:t>
            </a:r>
            <a:r>
              <a:rPr lang="ko-KR" altLang="en-US" dirty="0"/>
              <a:t> 레이어의 반대 기능을 수행한다</a:t>
            </a:r>
            <a:r>
              <a:rPr lang="en-US" altLang="ko-KR" dirty="0"/>
              <a:t>. </a:t>
            </a:r>
            <a:r>
              <a:rPr lang="ko-KR" altLang="en-US" dirty="0"/>
              <a:t>일반적인 </a:t>
            </a:r>
            <a:r>
              <a:rPr lang="ko-KR" altLang="en-US" dirty="0" err="1"/>
              <a:t>컨벌루션</a:t>
            </a:r>
            <a:r>
              <a:rPr lang="ko-KR" altLang="en-US" dirty="0"/>
              <a:t> 레이어는 입력 이미지로부터 특징을 추출하여서 활성화 </a:t>
            </a:r>
            <a:r>
              <a:rPr lang="ko-KR" altLang="en-US" dirty="0" err="1"/>
              <a:t>맵을</a:t>
            </a:r>
            <a:r>
              <a:rPr lang="ko-KR" altLang="en-US" dirty="0"/>
              <a:t> 출력하지만</a:t>
            </a:r>
            <a:r>
              <a:rPr lang="en-US" altLang="ko-KR" dirty="0"/>
              <a:t>, GAN </a:t>
            </a:r>
            <a:r>
              <a:rPr lang="ko-KR" altLang="en-US" dirty="0"/>
              <a:t>생성자는 활성화 </a:t>
            </a:r>
            <a:r>
              <a:rPr lang="ko-KR" altLang="en-US" dirty="0" err="1"/>
              <a:t>맵을</a:t>
            </a:r>
            <a:r>
              <a:rPr lang="ko-KR" altLang="en-US" dirty="0"/>
              <a:t> 가져와서 이미지를 구성한다</a:t>
            </a:r>
          </a:p>
        </p:txBody>
      </p:sp>
    </p:spTree>
    <p:extLst>
      <p:ext uri="{BB962C8B-B14F-4D97-AF65-F5344CB8AC3E}">
        <p14:creationId xmlns:p14="http://schemas.microsoft.com/office/powerpoint/2010/main" val="3389777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893481-4C7A-492C-8BBC-5B51C3DB3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생성 모델은 훈련 데이터를 생성하는 규칙을 파악한다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6E8FE6-898F-4F0A-8933-1129617C707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만약 생성 모델이 사실적인 </a:t>
            </a:r>
            <a:r>
              <a:rPr lang="ko-KR" altLang="en-US" dirty="0" err="1"/>
              <a:t>몬드리안</a:t>
            </a:r>
            <a:r>
              <a:rPr lang="ko-KR" altLang="en-US" dirty="0"/>
              <a:t> 스타일 그림을 생성할 수 있다면</a:t>
            </a:r>
            <a:r>
              <a:rPr lang="en-US" altLang="ko-KR" dirty="0"/>
              <a:t>, </a:t>
            </a:r>
            <a:r>
              <a:rPr lang="ko-KR" altLang="en-US" dirty="0"/>
              <a:t>생성 모델은 </a:t>
            </a:r>
            <a:r>
              <a:rPr lang="ko-KR" altLang="en-US" dirty="0" err="1"/>
              <a:t>몬드리안</a:t>
            </a:r>
            <a:r>
              <a:rPr lang="ko-KR" altLang="en-US" dirty="0"/>
              <a:t> 스타일을 지배하는 어떤 일반적인 규칙을 학습하였다고 봐야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A6DC30-899D-49C7-8E7C-E97FF8DBF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94" y="3284984"/>
            <a:ext cx="7314012" cy="19116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32F899-2F28-4347-BE2B-0BFC08BBC359}"/>
              </a:ext>
            </a:extLst>
          </p:cNvPr>
          <p:cNvSpPr txBox="1"/>
          <p:nvPr/>
        </p:nvSpPr>
        <p:spPr>
          <a:xfrm>
            <a:off x="4097350" y="3645024"/>
            <a:ext cx="949299" cy="307777"/>
          </a:xfrm>
          <a:prstGeom prst="rect">
            <a:avLst/>
          </a:prstGeom>
          <a:solidFill>
            <a:srgbClr val="6599D1"/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생성 모델</a:t>
            </a:r>
          </a:p>
        </p:txBody>
      </p:sp>
    </p:spTree>
    <p:extLst>
      <p:ext uri="{BB962C8B-B14F-4D97-AF65-F5344CB8AC3E}">
        <p14:creationId xmlns:p14="http://schemas.microsoft.com/office/powerpoint/2010/main" val="37951689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8A920-CDEB-42D4-A3BB-D8151100D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생성자 신경망 구축하기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0B5DBE-95A4-46EB-9C62-AC19C780F2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960" y="1700808"/>
            <a:ext cx="8153400" cy="439248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 wrap="square">
            <a:noAutofit/>
          </a:bodyPr>
          <a:lstStyle>
            <a:lvl1pPr marL="342900" indent="-342900" algn="l" rtl="0" eaLnBrk="0" latinLnBrk="1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1pPr>
            <a:lvl2pPr marL="742950" indent="-285750" algn="l" rtl="0" eaLnBrk="0" latinLnBrk="1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2pPr>
            <a:lvl3pPr marL="1143000" indent="-228600" algn="l" rtl="0" eaLnBrk="0" latinLnBrk="1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3pPr>
            <a:lvl4pPr marL="1600200" indent="-228600" algn="l" rtl="0" eaLnBrk="0" latinLnBrk="1" hangingPunct="0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4pPr>
            <a:lvl5pPr marL="2057400" indent="-228600" algn="l" rtl="0" eaLnBrk="0" latinLnBrk="1" hangingPunct="0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5pPr>
            <a:lvl6pPr marL="25146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9718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429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886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def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make_generator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():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model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tf.keras.Sequential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model.add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tf.keras.layers.Dense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(7*7*64,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input_shape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=(Z_DIMENSIONS,)))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model.add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tf.keras.layers.BatchNormalization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(momentum=0.9))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model.add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tf.keras.layers.LeakyReLU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model.add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tf.keras.layers.Reshape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((7, 7, 64)))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model.add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tf.keras.layers.Dropout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(0.4))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model.add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(tf.keras.layers.UpSampling2D())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model.add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(tf.keras.layers.Conv2DTranspose(32,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               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kernel_size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=5, padding='same',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                activation=None,))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model.add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tf.keras.layers.BatchNormalization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(momentum=0.9))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model.add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tf.keras.layers.LeakyReLU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2464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8A920-CDEB-42D4-A3BB-D8151100D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생성자 신경망 구축하기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0B5DBE-95A4-46EB-9C62-AC19C780F2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650" y="2060848"/>
            <a:ext cx="8153400" cy="324036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 wrap="square">
            <a:noAutofit/>
          </a:bodyPr>
          <a:lstStyle>
            <a:lvl1pPr marL="342900" indent="-342900" algn="l" rtl="0" eaLnBrk="0" latinLnBrk="1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1pPr>
            <a:lvl2pPr marL="742950" indent="-285750" algn="l" rtl="0" eaLnBrk="0" latinLnBrk="1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2pPr>
            <a:lvl3pPr marL="1143000" indent="-228600" algn="l" rtl="0" eaLnBrk="0" latinLnBrk="1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3pPr>
            <a:lvl4pPr marL="1600200" indent="-228600" algn="l" rtl="0" eaLnBrk="0" latinLnBrk="1" hangingPunct="0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4pPr>
            <a:lvl5pPr marL="2057400" indent="-228600" algn="l" rtl="0" eaLnBrk="0" latinLnBrk="1" hangingPunct="0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5pPr>
            <a:lvl6pPr marL="25146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9718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429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886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model.add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(tf.keras.layers.UpSampling2D())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model.add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(tf.keras.layers.Conv2DTranspose(16,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               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kernel_size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=5, padding='same',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                activation=None,))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model.add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tf.keras.layers.BatchNormalization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(momentum=0.9))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model.add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tf.keras.layers.LeakyReLU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model.add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(tf.keras.layers.Conv2D(1,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kernel_size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=5, padding='same',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       activation='sigmoid'))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return model</a:t>
            </a:r>
          </a:p>
        </p:txBody>
      </p:sp>
    </p:spTree>
    <p:extLst>
      <p:ext uri="{BB962C8B-B14F-4D97-AF65-F5344CB8AC3E}">
        <p14:creationId xmlns:p14="http://schemas.microsoft.com/office/powerpoint/2010/main" val="17602225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8A920-CDEB-42D4-A3BB-D8151100D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생성자 신경망 구축하기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5B07D37-C27B-42F2-A44C-5C871E207D6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835696" y="1268760"/>
            <a:ext cx="5117171" cy="5427487"/>
          </a:xfrm>
        </p:spPr>
      </p:pic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4C38EA05-4FED-4A83-A89B-224B3242EBCE}"/>
              </a:ext>
            </a:extLst>
          </p:cNvPr>
          <p:cNvSpPr/>
          <p:nvPr/>
        </p:nvSpPr>
        <p:spPr>
          <a:xfrm>
            <a:off x="5868144" y="4365104"/>
            <a:ext cx="2664296" cy="1224136"/>
          </a:xfrm>
          <a:prstGeom prst="wedgeRoundRectCallout">
            <a:avLst>
              <a:gd name="adj1" fmla="val -63655"/>
              <a:gd name="adj2" fmla="val -67021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랜덤 노이즈가 입력되어서 </a:t>
            </a:r>
            <a:r>
              <a:rPr lang="en-US" altLang="ko-KR" sz="1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차원 이미지로 </a:t>
            </a:r>
            <a:r>
              <a:rPr lang="ko-KR" altLang="en-US" sz="14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업샘플링된다</a:t>
            </a:r>
            <a:r>
              <a:rPr lang="en-US" altLang="ko-KR" sz="1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각 레이어의 가중치들이 학습되면서 노이즈에 해당하는 이미지를 생성할 수 있다</a:t>
            </a:r>
            <a:r>
              <a:rPr lang="en-US" altLang="ko-KR" sz="1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endParaRPr lang="ko-KR" altLang="en-US" sz="14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63776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87C244-9916-41D9-A9EB-6DA8D0F31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생성자 생성 및 테스트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7EAAB3-A787-4A96-B2F1-2AFE4280E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648" y="1772816"/>
            <a:ext cx="8153400" cy="158417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 wrap="square">
            <a:noAutofit/>
          </a:bodyPr>
          <a:lstStyle>
            <a:lvl1pPr marL="342900" indent="-342900" algn="l" rtl="0" eaLnBrk="0" latinLnBrk="1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1pPr>
            <a:lvl2pPr marL="742950" indent="-285750" algn="l" rtl="0" eaLnBrk="0" latinLnBrk="1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2pPr>
            <a:lvl3pPr marL="1143000" indent="-228600" algn="l" rtl="0" eaLnBrk="0" latinLnBrk="1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3pPr>
            <a:lvl4pPr marL="1600200" indent="-228600" algn="l" rtl="0" eaLnBrk="0" latinLnBrk="1" hangingPunct="0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4pPr>
            <a:lvl5pPr marL="2057400" indent="-228600" algn="l" rtl="0" eaLnBrk="0" latinLnBrk="1" hangingPunct="0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5pPr>
            <a:lvl6pPr marL="25146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9718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429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886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generator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make_generator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noise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tf.random.normal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([1, Z_DIMENSIONS])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generated_image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= generator(noise, training=False)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plt.imshow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generated_image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[0, :, :, 0],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cmap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='gray')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2BD8E4-F34F-4D0F-AE60-95E4AB446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3645024"/>
            <a:ext cx="3607842" cy="2863200"/>
          </a:xfrm>
          <a:prstGeom prst="rect">
            <a:avLst/>
          </a:prstGeom>
        </p:spPr>
      </p:pic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55D1A211-B798-4195-9C4D-0310F7E5CE77}"/>
              </a:ext>
            </a:extLst>
          </p:cNvPr>
          <p:cNvSpPr/>
          <p:nvPr/>
        </p:nvSpPr>
        <p:spPr>
          <a:xfrm>
            <a:off x="6012160" y="4869160"/>
            <a:ext cx="2664296" cy="576064"/>
          </a:xfrm>
          <a:prstGeom prst="wedgeRoundRectCallout">
            <a:avLst>
              <a:gd name="adj1" fmla="val -63655"/>
              <a:gd name="adj2" fmla="val -6702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지금은 완전한 노이즈만 출력된다</a:t>
            </a:r>
            <a:r>
              <a:rPr lang="en-US" altLang="ko-KR" sz="1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endParaRPr lang="ko-KR" altLang="en-US" sz="14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11576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C5B2A2-A895-4FC0-9427-F6592548F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생성적</a:t>
            </a:r>
            <a:r>
              <a:rPr lang="ko-KR" altLang="en-US" dirty="0"/>
              <a:t> 적대 신경망 구축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8022CA-7618-4668-BC69-F14B740924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648" y="1772816"/>
            <a:ext cx="8153400" cy="295232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 wrap="square">
            <a:noAutofit/>
          </a:bodyPr>
          <a:lstStyle>
            <a:lvl1pPr marL="342900" indent="-342900" algn="l" rtl="0" eaLnBrk="0" latinLnBrk="1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1pPr>
            <a:lvl2pPr marL="742950" indent="-285750" algn="l" rtl="0" eaLnBrk="0" latinLnBrk="1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2pPr>
            <a:lvl3pPr marL="1143000" indent="-228600" algn="l" rtl="0" eaLnBrk="0" latinLnBrk="1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3pPr>
            <a:lvl4pPr marL="1600200" indent="-228600" algn="l" rtl="0" eaLnBrk="0" latinLnBrk="1" hangingPunct="0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4pPr>
            <a:lvl5pPr marL="2057400" indent="-228600" algn="l" rtl="0" eaLnBrk="0" latinLnBrk="1" hangingPunct="0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5pPr>
            <a:lvl6pPr marL="25146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9718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429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886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z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tf.keras.layers.Input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(shape=(Z_DIMENSIONS,))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fake_image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= generator(z)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discriminator.trainable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= False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prediction = discriminator(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fake_image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gan_model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tf.keras.models.Model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(z, prediction)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gan_model.compile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(loss='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binary_crossentropy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',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              optimizer=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tf.keras.optimizers.Adam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lr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=0.0004),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              metrics=['accuracy'])</a:t>
            </a:r>
          </a:p>
        </p:txBody>
      </p:sp>
    </p:spTree>
    <p:extLst>
      <p:ext uri="{BB962C8B-B14F-4D97-AF65-F5344CB8AC3E}">
        <p14:creationId xmlns:p14="http://schemas.microsoft.com/office/powerpoint/2010/main" val="13148263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C5B2A2-A895-4FC0-9427-F6592548F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GAN</a:t>
            </a:r>
            <a:r>
              <a:rPr lang="ko-KR" altLang="en-US" dirty="0"/>
              <a:t>의 학습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8022CA-7618-4668-BC69-F14B740924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648" y="1772816"/>
            <a:ext cx="8153400" cy="460851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 wrap="square">
            <a:noAutofit/>
          </a:bodyPr>
          <a:lstStyle>
            <a:lvl1pPr marL="342900" indent="-342900" algn="l" rtl="0" eaLnBrk="0" latinLnBrk="1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1pPr>
            <a:lvl2pPr marL="742950" indent="-285750" algn="l" rtl="0" eaLnBrk="0" latinLnBrk="1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2pPr>
            <a:lvl3pPr marL="1143000" indent="-228600" algn="l" rtl="0" eaLnBrk="0" latinLnBrk="1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3pPr>
            <a:lvl4pPr marL="1600200" indent="-228600" algn="l" rtl="0" eaLnBrk="0" latinLnBrk="1" hangingPunct="0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4pPr>
            <a:lvl5pPr marL="2057400" indent="-228600" algn="l" rtl="0" eaLnBrk="0" latinLnBrk="1" hangingPunct="0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5pPr>
            <a:lvl6pPr marL="25146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9718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429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886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def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train_gan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():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for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in range(EPOCHS):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real_images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np.reshape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data[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np.random.choice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data.shape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[0],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                      BATCH_SIZE,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                      replace=False)], (BATCH_SIZE,28,28,1))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fake_images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generator.predict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np.random.uniform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(-1.0, 1.0,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                 size=[BATCH_SIZE, Z_DIMENSIONS]))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x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np.concatenate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real_images,fake_images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y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np.ones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([2*BATCH_SIZE,1])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y[BATCH_SIZE:,:] = 0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discriminator.train_on_batch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(x, y)</a:t>
            </a:r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999D4ABC-C254-4E0A-B06B-F206B86DC28C}"/>
              </a:ext>
            </a:extLst>
          </p:cNvPr>
          <p:cNvSpPr/>
          <p:nvPr/>
        </p:nvSpPr>
        <p:spPr>
          <a:xfrm>
            <a:off x="6012160" y="4869160"/>
            <a:ext cx="2664296" cy="576064"/>
          </a:xfrm>
          <a:prstGeom prst="wedgeRoundRectCallout">
            <a:avLst>
              <a:gd name="adj1" fmla="val -63655"/>
              <a:gd name="adj2" fmla="val -6702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진짜</a:t>
            </a:r>
            <a:r>
              <a:rPr lang="en-US" altLang="ko-KR" sz="1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이미지와 가짜 이미지를 붙인다</a:t>
            </a:r>
            <a:r>
              <a:rPr lang="en-US" altLang="ko-KR" sz="1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endParaRPr lang="ko-KR" altLang="en-US" sz="14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D71CE2E9-6465-4E85-976F-3AF088D70774}"/>
              </a:ext>
            </a:extLst>
          </p:cNvPr>
          <p:cNvSpPr/>
          <p:nvPr/>
        </p:nvSpPr>
        <p:spPr>
          <a:xfrm>
            <a:off x="5148064" y="5805264"/>
            <a:ext cx="2664296" cy="576064"/>
          </a:xfrm>
          <a:prstGeom prst="wedgeRoundRectCallout">
            <a:avLst>
              <a:gd name="adj1" fmla="val -91993"/>
              <a:gd name="adj2" fmla="val -147115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정답 레이블을 생성한다</a:t>
            </a:r>
            <a:r>
              <a:rPr lang="en-US" altLang="ko-KR" sz="1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endParaRPr lang="ko-KR" altLang="en-US" sz="14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B0807B0D-E270-44E0-ACE0-E6DCC2465BD7}"/>
              </a:ext>
            </a:extLst>
          </p:cNvPr>
          <p:cNvSpPr/>
          <p:nvPr/>
        </p:nvSpPr>
        <p:spPr>
          <a:xfrm>
            <a:off x="2339752" y="6262464"/>
            <a:ext cx="2664296" cy="576064"/>
          </a:xfrm>
          <a:prstGeom prst="wedgeRoundRectCallout">
            <a:avLst>
              <a:gd name="adj1" fmla="val -10757"/>
              <a:gd name="adj2" fmla="val -99059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판별자를 훈련한다</a:t>
            </a:r>
            <a:r>
              <a:rPr lang="en-US" altLang="ko-KR" sz="1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endParaRPr lang="ko-KR" altLang="en-US" sz="14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730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C5B2A2-A895-4FC0-9427-F6592548F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GAN</a:t>
            </a:r>
            <a:r>
              <a:rPr lang="ko-KR" altLang="en-US" dirty="0"/>
              <a:t>의 학습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8022CA-7618-4668-BC69-F14B740924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648" y="1772816"/>
            <a:ext cx="8153400" cy="460851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vert="horz" wrap="square">
            <a:noAutofit/>
          </a:bodyPr>
          <a:lstStyle>
            <a:lvl1pPr marL="342900" indent="-342900" algn="l" rtl="0" eaLnBrk="0" latinLnBrk="1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1pPr>
            <a:lvl2pPr marL="742950" indent="-285750" algn="l" rtl="0" eaLnBrk="0" latinLnBrk="1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2pPr>
            <a:lvl3pPr marL="1143000" indent="-228600" algn="l" rtl="0" eaLnBrk="0" latinLnBrk="1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1" sz="2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3pPr>
            <a:lvl4pPr marL="1600200" indent="-228600" algn="l" rtl="0" eaLnBrk="0" latinLnBrk="1" hangingPunct="0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4pPr>
            <a:lvl5pPr marL="2057400" indent="-228600" algn="l" rtl="0" eaLnBrk="0" latinLnBrk="1" hangingPunct="0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1" sz="18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Arial" panose="020B0604020202020204" pitchFamily="34" charset="0"/>
              </a:defRPr>
            </a:lvl5pPr>
            <a:lvl6pPr marL="25146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9718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4290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886200" indent="-228600" algn="l" rtl="0" eaLnBrk="0" fontAlgn="base" latinLnBrk="1" hangingPunct="0"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Font typeface="Wingdings"/>
              <a:buChar char="§"/>
              <a:defRPr kumimoji="1" sz="1800" kern="1200" baseline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noise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np.random.uniform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(-1.0, 1.0, size=[BATCH_SIZE, Z_DIMENSIONS])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y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np.ones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([BATCH_SIZE,1])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ko-KR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gan_model.train_on_batch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(noise, y)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if i%100 == 0: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noise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np.random.uniform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(-1.0, 1.0,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                         size=[5, Z_DIMENSIONS])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generated_image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generator.predict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(noise)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plt.figure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figsize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=(10,10))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for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in range(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generated_image.shape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[0]):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  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plt.subplot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(1, 5, i+1)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  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plt.imshow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generated_image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[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, :, :, 0],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             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cmap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='gray')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</a:t>
            </a: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plt.show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()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ko-KR" sz="16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train_gan</a:t>
            </a:r>
            <a:r>
              <a:rPr lang="en-US" altLang="ko-KR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()</a:t>
            </a:r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CA77E9F1-53A1-40A8-ACEE-F84EA611BF36}"/>
              </a:ext>
            </a:extLst>
          </p:cNvPr>
          <p:cNvSpPr/>
          <p:nvPr/>
        </p:nvSpPr>
        <p:spPr>
          <a:xfrm>
            <a:off x="5796136" y="3284984"/>
            <a:ext cx="2664296" cy="576064"/>
          </a:xfrm>
          <a:prstGeom prst="wedgeRoundRectCallout">
            <a:avLst>
              <a:gd name="adj1" fmla="val -91993"/>
              <a:gd name="adj2" fmla="val -147115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노이즈를 입력하여서 생성자를 훈련한다</a:t>
            </a:r>
            <a:r>
              <a:rPr lang="en-US" altLang="ko-KR" sz="1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endParaRPr lang="ko-KR" altLang="en-US" sz="14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3845A0D8-50B4-4544-8D07-733F2A727CC4}"/>
              </a:ext>
            </a:extLst>
          </p:cNvPr>
          <p:cNvSpPr/>
          <p:nvPr/>
        </p:nvSpPr>
        <p:spPr>
          <a:xfrm>
            <a:off x="6372200" y="4845060"/>
            <a:ext cx="2664296" cy="576064"/>
          </a:xfrm>
          <a:prstGeom prst="wedgeRoundRectCallout">
            <a:avLst>
              <a:gd name="adj1" fmla="val -91993"/>
              <a:gd name="adj2" fmla="val -147115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중간 결과를 출력한다</a:t>
            </a:r>
            <a:r>
              <a:rPr lang="en-US" altLang="ko-KR" sz="14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endParaRPr lang="ko-KR" altLang="en-US" sz="14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38265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6F13B7-379D-4E36-A30B-A13AD6CEB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1957656-A4B5-47FF-9FD8-9891B2F7AF7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483768" y="836712"/>
            <a:ext cx="4818045" cy="5949996"/>
          </a:xfrm>
        </p:spPr>
      </p:pic>
    </p:spTree>
    <p:extLst>
      <p:ext uri="{BB962C8B-B14F-4D97-AF65-F5344CB8AC3E}">
        <p14:creationId xmlns:p14="http://schemas.microsoft.com/office/powerpoint/2010/main" val="32876566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2A9D8-32C1-4174-AAA8-BFBB91759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8048CE-7511-4136-A83D-F8F6473B701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생성 모델</a:t>
            </a:r>
            <a:r>
              <a:rPr lang="en-US" altLang="ko-KR" dirty="0"/>
              <a:t>(generative model)</a:t>
            </a:r>
            <a:r>
              <a:rPr lang="ko-KR" altLang="en-US" dirty="0"/>
              <a:t>은 훈련 데이터의 규칙성 또는 패턴을 자동으로 발견하고 학습하여</a:t>
            </a:r>
            <a:r>
              <a:rPr lang="en-US" altLang="ko-KR" dirty="0"/>
              <a:t>, </a:t>
            </a:r>
            <a:r>
              <a:rPr lang="ko-KR" altLang="en-US" dirty="0"/>
              <a:t>훈련 데이터의 확률 분포와 유사하지만</a:t>
            </a:r>
            <a:r>
              <a:rPr lang="en-US" altLang="ko-KR" dirty="0"/>
              <a:t>, </a:t>
            </a:r>
            <a:r>
              <a:rPr lang="ko-KR" altLang="en-US" dirty="0"/>
              <a:t>새로운 샘플을 생성할 수 있는 신경망이다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오토인코더</a:t>
            </a:r>
            <a:r>
              <a:rPr lang="en-US" altLang="ko-KR" dirty="0"/>
              <a:t>(auto encoder)</a:t>
            </a:r>
            <a:r>
              <a:rPr lang="ko-KR" altLang="en-US" dirty="0"/>
              <a:t>는 입력과 동일한 출력을 만드는 것을 목적으로 하는 신경망이다</a:t>
            </a:r>
            <a:r>
              <a:rPr lang="en-US" altLang="ko-KR" dirty="0"/>
              <a:t>. </a:t>
            </a:r>
            <a:r>
              <a:rPr lang="ko-KR" altLang="en-US" dirty="0" err="1"/>
              <a:t>오토인코더는</a:t>
            </a:r>
            <a:r>
              <a:rPr lang="ko-KR" altLang="en-US" dirty="0"/>
              <a:t> 특징 학습</a:t>
            </a:r>
            <a:r>
              <a:rPr lang="en-US" altLang="ko-KR" dirty="0"/>
              <a:t>, </a:t>
            </a:r>
            <a:r>
              <a:rPr lang="ko-KR" altLang="en-US" dirty="0"/>
              <a:t>차원 축소</a:t>
            </a:r>
            <a:r>
              <a:rPr lang="en-US" altLang="ko-KR" dirty="0"/>
              <a:t>, </a:t>
            </a:r>
            <a:r>
              <a:rPr lang="ko-KR" altLang="en-US" dirty="0"/>
              <a:t>표현 학습 등에 많이 사용된다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GAN(Generative adversarial network, </a:t>
            </a:r>
            <a:r>
              <a:rPr lang="ko-KR" altLang="en-US" dirty="0" err="1"/>
              <a:t>생성적</a:t>
            </a:r>
            <a:r>
              <a:rPr lang="ko-KR" altLang="en-US" dirty="0"/>
              <a:t> 적대 신경망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en-US" altLang="ko-KR" dirty="0"/>
              <a:t>Goodfellow(2014) </a:t>
            </a:r>
            <a:r>
              <a:rPr lang="ko-KR" altLang="en-US" dirty="0"/>
              <a:t>등이 설계한 신경망 모델이다</a:t>
            </a:r>
            <a:r>
              <a:rPr lang="en-US" altLang="ko-KR" dirty="0"/>
              <a:t>. </a:t>
            </a:r>
            <a:r>
              <a:rPr lang="ko-KR" altLang="en-US" dirty="0"/>
              <a:t>이 모델에서는 생성자 신경망과 </a:t>
            </a:r>
            <a:r>
              <a:rPr lang="ko-KR" altLang="en-US" dirty="0" err="1"/>
              <a:t>판별자</a:t>
            </a:r>
            <a:r>
              <a:rPr lang="ko-KR" altLang="en-US" dirty="0"/>
              <a:t> 신경망이 서로 적대적으로 경쟁하면서</a:t>
            </a:r>
            <a:r>
              <a:rPr lang="en-US" altLang="ko-KR" dirty="0"/>
              <a:t>, </a:t>
            </a:r>
            <a:r>
              <a:rPr lang="ko-KR" altLang="en-US" dirty="0"/>
              <a:t>훈련을 통하여 자신의 작업을 점점 정교하게 수행한다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99897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60475" y="371475"/>
            <a:ext cx="7623175" cy="5715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ko-KR" sz="3600"/>
              <a:t>Q &amp; A</a:t>
            </a:r>
          </a:p>
        </p:txBody>
      </p:sp>
      <p:pic>
        <p:nvPicPr>
          <p:cNvPr id="62467" name="Picture 3" descr="MCj0240699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1978025"/>
            <a:ext cx="2797175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Picture 4" descr="MCj0416502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3" y="2103438"/>
            <a:ext cx="1706562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7753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0A424C-09D4-42C4-AD61-FF36DBE0D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생성 모델은 결정적이기보다는 확률적이어야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55C879-DFA0-4579-BC90-B4FB2592F63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예를 들어서 우리는 모든 샘플 이미지에 대하여 각 픽셀 위치에서 </a:t>
            </a:r>
            <a:r>
              <a:rPr lang="ko-KR" altLang="en-US" dirty="0" err="1"/>
              <a:t>픽셀값의</a:t>
            </a:r>
            <a:r>
              <a:rPr lang="ko-KR" altLang="en-US" dirty="0"/>
              <a:t> 평균을 계산하면</a:t>
            </a:r>
            <a:r>
              <a:rPr lang="en-US" altLang="ko-KR" dirty="0"/>
              <a:t>, </a:t>
            </a:r>
            <a:r>
              <a:rPr lang="ko-KR" altLang="en-US" dirty="0"/>
              <a:t>샘플 이미지와 유사한 출력을 생성할 수 있다</a:t>
            </a:r>
            <a:r>
              <a:rPr lang="en-US" altLang="ko-KR" dirty="0"/>
              <a:t>. </a:t>
            </a:r>
            <a:r>
              <a:rPr lang="ko-KR" altLang="en-US" dirty="0"/>
              <a:t>하지만 이와 같은 고정된 계산일 경우</a:t>
            </a:r>
            <a:r>
              <a:rPr lang="en-US" altLang="ko-KR" dirty="0"/>
              <a:t>, </a:t>
            </a:r>
            <a:r>
              <a:rPr lang="ko-KR" altLang="en-US" dirty="0"/>
              <a:t>생성 모델이 매번 동일한 출력을 생성하기 때문에 전혀 흥미롭지 않을 것이다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따라서 생성 모델은 출력에 영향을 미치는 확률적인 무작위 </a:t>
            </a:r>
            <a:r>
              <a:rPr lang="ko-KR" altLang="en-US" dirty="0" err="1"/>
              <a:t>요소를포함해야</a:t>
            </a:r>
            <a:r>
              <a:rPr lang="ko-KR" altLang="en-US" dirty="0"/>
              <a:t> 한다</a:t>
            </a:r>
            <a:r>
              <a:rPr lang="en-US" altLang="ko-KR" dirty="0"/>
              <a:t>. </a:t>
            </a:r>
            <a:r>
              <a:rPr lang="ko-KR" altLang="en-US" dirty="0"/>
              <a:t>생성 모델에서는 학습이 종료된 후에 입력되는 랜덤 노이즈가 이 역할을 한다</a:t>
            </a:r>
            <a:r>
              <a:rPr lang="en-US" altLang="ko-KR" dirty="0"/>
              <a:t>.</a:t>
            </a:r>
          </a:p>
        </p:txBody>
      </p:sp>
      <p:sp>
        <p:nvSpPr>
          <p:cNvPr id="4" name="구름 3">
            <a:extLst>
              <a:ext uri="{FF2B5EF4-FFF2-40B4-BE49-F238E27FC236}">
                <a16:creationId xmlns:a16="http://schemas.microsoft.com/office/drawing/2014/main" id="{33F0E0C8-618D-4AC7-9847-7F2817C75112}"/>
              </a:ext>
            </a:extLst>
          </p:cNvPr>
          <p:cNvSpPr/>
          <p:nvPr/>
        </p:nvSpPr>
        <p:spPr>
          <a:xfrm>
            <a:off x="2870811" y="4437983"/>
            <a:ext cx="3168352" cy="136815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학습이 종료된 생성 모델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EE3748-7648-48FD-AA70-4E6ADC52443A}"/>
              </a:ext>
            </a:extLst>
          </p:cNvPr>
          <p:cNvSpPr txBox="1"/>
          <p:nvPr/>
        </p:nvSpPr>
        <p:spPr>
          <a:xfrm>
            <a:off x="971600" y="4775170"/>
            <a:ext cx="1255472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랜덤 노이즈</a:t>
            </a:r>
            <a:r>
              <a:rPr lang="en-US" altLang="ko-KR" dirty="0"/>
              <a:t>(</a:t>
            </a:r>
            <a:r>
              <a:rPr lang="ko-KR" altLang="en-US" dirty="0"/>
              <a:t>난수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25811E2-18E8-45A3-8510-0E6E7A986F9B}"/>
              </a:ext>
            </a:extLst>
          </p:cNvPr>
          <p:cNvCxnSpPr/>
          <p:nvPr/>
        </p:nvCxnSpPr>
        <p:spPr>
          <a:xfrm flipV="1">
            <a:off x="2267744" y="4725144"/>
            <a:ext cx="1944216" cy="2160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F606C2F-B758-48B8-B770-DED530B459B8}"/>
              </a:ext>
            </a:extLst>
          </p:cNvPr>
          <p:cNvCxnSpPr>
            <a:cxnSpLocks/>
          </p:cNvCxnSpPr>
          <p:nvPr/>
        </p:nvCxnSpPr>
        <p:spPr>
          <a:xfrm>
            <a:off x="2250675" y="5163697"/>
            <a:ext cx="2753373" cy="3535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F9DB4A2-D792-4360-9C97-46EBEDF30ECC}"/>
              </a:ext>
            </a:extLst>
          </p:cNvPr>
          <p:cNvCxnSpPr>
            <a:cxnSpLocks/>
          </p:cNvCxnSpPr>
          <p:nvPr/>
        </p:nvCxnSpPr>
        <p:spPr>
          <a:xfrm flipV="1">
            <a:off x="4332835" y="4437983"/>
            <a:ext cx="2831453" cy="2871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217B0D6-8154-43A6-B217-9475C8082B58}"/>
              </a:ext>
            </a:extLst>
          </p:cNvPr>
          <p:cNvCxnSpPr>
            <a:cxnSpLocks/>
          </p:cNvCxnSpPr>
          <p:nvPr/>
        </p:nvCxnSpPr>
        <p:spPr>
          <a:xfrm flipV="1">
            <a:off x="5076056" y="4927570"/>
            <a:ext cx="2240632" cy="5896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Mondrian Art - A hundred year legacy - Musart Boutique">
            <a:extLst>
              <a:ext uri="{FF2B5EF4-FFF2-40B4-BE49-F238E27FC236}">
                <a16:creationId xmlns:a16="http://schemas.microsoft.com/office/drawing/2014/main" id="{9A6A39CA-1F30-4EC6-A8B0-1901F7AD3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964" y="3896503"/>
            <a:ext cx="827602" cy="61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epressed Mondrian Art Digital Art by Maria Cristina De Ramos">
            <a:extLst>
              <a:ext uri="{FF2B5EF4-FFF2-40B4-BE49-F238E27FC236}">
                <a16:creationId xmlns:a16="http://schemas.microsoft.com/office/drawing/2014/main" id="{1371092C-02F1-4C4E-AE4E-465727E2F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19" y="4851330"/>
            <a:ext cx="733267" cy="73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52306B-D338-4653-AD7C-F62BF598CBDE}"/>
              </a:ext>
            </a:extLst>
          </p:cNvPr>
          <p:cNvSpPr txBox="1"/>
          <p:nvPr/>
        </p:nvSpPr>
        <p:spPr>
          <a:xfrm>
            <a:off x="3239852" y="580613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그림이 저장된 확률 분포로 생각할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2334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A457D0-C4AA-4B34-923D-A64A56625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분류 모델과 생성 모델의 차이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ACE49F-C35E-43B7-9AF1-09ED1855375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분류 모델</a:t>
            </a:r>
            <a:r>
              <a:rPr lang="en-US" altLang="ko-KR" dirty="0"/>
              <a:t>(discriminative modeling)</a:t>
            </a:r>
            <a:r>
              <a:rPr lang="ko-KR" altLang="en-US" dirty="0"/>
              <a:t> 은 데이터 </a:t>
            </a:r>
            <a:r>
              <a:rPr lang="en-US" altLang="ko-KR" dirty="0"/>
              <a:t>x</a:t>
            </a:r>
            <a:r>
              <a:rPr lang="ko-KR" altLang="en-US" dirty="0"/>
              <a:t>와 레이블 </a:t>
            </a:r>
            <a:r>
              <a:rPr lang="en-US" altLang="ko-KR" dirty="0"/>
              <a:t>y</a:t>
            </a:r>
            <a:r>
              <a:rPr lang="ko-KR" altLang="en-US" dirty="0"/>
              <a:t>가 주어지면 분류 모델은 </a:t>
            </a:r>
            <a:r>
              <a:rPr lang="en-US" altLang="ko-KR" dirty="0"/>
              <a:t>x</a:t>
            </a:r>
            <a:r>
              <a:rPr lang="ko-KR" altLang="en-US" dirty="0"/>
              <a:t>가 어떤 부류에 속하는지를 판단한다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6AC4DC-A63A-4BE2-8475-EC2A05F624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196"/>
          <a:stretch/>
        </p:blipFill>
        <p:spPr>
          <a:xfrm>
            <a:off x="1115616" y="2420888"/>
            <a:ext cx="6706518" cy="19116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E518C57-4928-41E6-BF92-B97A60D2D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4509120"/>
            <a:ext cx="6994989" cy="18282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3C3AF0-C3B9-4363-BD80-04206734065D}"/>
              </a:ext>
            </a:extLst>
          </p:cNvPr>
          <p:cNvSpPr txBox="1"/>
          <p:nvPr/>
        </p:nvSpPr>
        <p:spPr>
          <a:xfrm>
            <a:off x="3995936" y="4869160"/>
            <a:ext cx="1008112" cy="307777"/>
          </a:xfrm>
          <a:prstGeom prst="rect">
            <a:avLst/>
          </a:prstGeom>
          <a:solidFill>
            <a:srgbClr val="6599D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생성 모델</a:t>
            </a:r>
          </a:p>
        </p:txBody>
      </p:sp>
    </p:spTree>
    <p:extLst>
      <p:ext uri="{BB962C8B-B14F-4D97-AF65-F5344CB8AC3E}">
        <p14:creationId xmlns:p14="http://schemas.microsoft.com/office/powerpoint/2010/main" val="2024165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A457D0-C4AA-4B34-923D-A64A56625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분류 모델과 생성 모델의 차이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ACE49F-C35E-43B7-9AF1-09ED1855375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분류 모델은 조건부 확률인 </a:t>
            </a:r>
            <a:r>
              <a:rPr lang="en-US" altLang="ko-KR" dirty="0"/>
              <a:t>p(</a:t>
            </a:r>
            <a:r>
              <a:rPr lang="en-US" altLang="ko-KR" dirty="0" err="1"/>
              <a:t>y|x</a:t>
            </a:r>
            <a:r>
              <a:rPr lang="en-US" altLang="ko-KR" dirty="0"/>
              <a:t>)</a:t>
            </a:r>
            <a:r>
              <a:rPr lang="ko-KR" altLang="en-US" dirty="0"/>
              <a:t>를 알아내는 것이다</a:t>
            </a:r>
            <a:r>
              <a:rPr lang="en-US" altLang="ko-KR" dirty="0"/>
              <a:t>. </a:t>
            </a:r>
            <a:r>
              <a:rPr lang="ko-KR" altLang="en-US" dirty="0"/>
              <a:t>즉 샘플 </a:t>
            </a:r>
            <a:r>
              <a:rPr lang="en-US" altLang="ko-KR" dirty="0"/>
              <a:t>x</a:t>
            </a:r>
            <a:r>
              <a:rPr lang="ko-KR" altLang="en-US" dirty="0"/>
              <a:t>가 주어진 상태에서 레이블 </a:t>
            </a:r>
            <a:r>
              <a:rPr lang="en-US" altLang="ko-KR" dirty="0"/>
              <a:t>y</a:t>
            </a:r>
            <a:r>
              <a:rPr lang="ko-KR" altLang="en-US" dirty="0"/>
              <a:t>의 확률을 추정한다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생성 모델은 입력 데이터의 확률 분포 </a:t>
            </a:r>
            <a:r>
              <a:rPr lang="en-US" altLang="ko-KR" dirty="0"/>
              <a:t>p(x)</a:t>
            </a:r>
            <a:r>
              <a:rPr lang="ko-KR" altLang="en-US" dirty="0"/>
              <a:t>를 알려고 노력한다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A8AF2BE-C9DB-4D4C-A59A-72FC9094D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146" y="3454219"/>
            <a:ext cx="5555707" cy="254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35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53D1EB-8449-4090-848F-700FC2E97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캐라스의</a:t>
            </a:r>
            <a:r>
              <a:rPr lang="ko-KR" altLang="en-US" dirty="0"/>
              <a:t> 함수형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437D1E-2ECF-42A3-B4DF-C60EC0965A3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함수형 </a:t>
            </a:r>
            <a:r>
              <a:rPr lang="en-US" altLang="ko-KR" dirty="0"/>
              <a:t>API</a:t>
            </a:r>
            <a:r>
              <a:rPr lang="ko-KR" altLang="en-US" dirty="0"/>
              <a:t>를 사용하게 되면</a:t>
            </a:r>
            <a:r>
              <a:rPr lang="en-US" altLang="ko-KR" dirty="0"/>
              <a:t>, </a:t>
            </a:r>
            <a:r>
              <a:rPr lang="ko-KR" altLang="en-US" dirty="0"/>
              <a:t>우리가 원하는 방식으로 객체들을 연결하여 사용할 수 있다</a:t>
            </a:r>
            <a:r>
              <a:rPr lang="en-US" altLang="ko-KR" dirty="0"/>
              <a:t>. </a:t>
            </a:r>
            <a:r>
              <a:rPr lang="ko-KR" altLang="en-US" dirty="0"/>
              <a:t>이번 장에서는 은닉층의 출력을 알아야 한다</a:t>
            </a:r>
            <a:r>
              <a:rPr lang="en-US" altLang="ko-KR" dirty="0"/>
              <a:t>. </a:t>
            </a:r>
            <a:r>
              <a:rPr lang="ko-KR" altLang="en-US" dirty="0"/>
              <a:t>이런 경우에 함수형 </a:t>
            </a:r>
            <a:r>
              <a:rPr lang="en-US" altLang="ko-KR" dirty="0"/>
              <a:t>API</a:t>
            </a:r>
            <a:r>
              <a:rPr lang="ko-KR" altLang="en-US" dirty="0"/>
              <a:t>를 사용하는 것이 좋다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1FA32D-2208-42EB-9908-6B9289DC9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739543"/>
            <a:ext cx="5399311" cy="336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177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47A314-D324-42F1-A99F-D44A6CF57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</a:t>
            </a:r>
            <a:r>
              <a:rPr lang="en-US" altLang="ko-KR" dirty="0"/>
              <a:t>: MNIST </a:t>
            </a:r>
            <a:r>
              <a:rPr lang="ko-KR" altLang="en-US" dirty="0"/>
              <a:t>숫자 이미지를 처리하는 신경망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E2060FC-BC57-4F4B-8302-6E3118CF628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483768" y="2564904"/>
            <a:ext cx="3848100" cy="3067050"/>
          </a:xfrm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BC898118-3B69-4306-9E0E-248B7A0DCA42}"/>
              </a:ext>
            </a:extLst>
          </p:cNvPr>
          <p:cNvSpPr/>
          <p:nvPr/>
        </p:nvSpPr>
        <p:spPr>
          <a:xfrm>
            <a:off x="6084168" y="2420888"/>
            <a:ext cx="2448272" cy="648072"/>
          </a:xfrm>
          <a:prstGeom prst="wedgeRoundRectCallout">
            <a:avLst>
              <a:gd name="adj1" fmla="val -55441"/>
              <a:gd name="adj2" fmla="val -74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함수형 </a:t>
            </a:r>
            <a:r>
              <a:rPr lang="en-US" altLang="ko-KR" dirty="0"/>
              <a:t>API</a:t>
            </a:r>
            <a:r>
              <a:rPr lang="ko-KR" altLang="en-US" dirty="0"/>
              <a:t>로 작성해보자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1555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Crayons">
  <a:themeElements>
    <a:clrScheme name="1_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1_Crayons">
      <a:majorFont>
        <a:latin typeface="Comic Sans MS"/>
        <a:ea typeface="굴림"/>
        <a:cs typeface=""/>
      </a:majorFont>
      <a:minorFont>
        <a:latin typeface="Trebuchet MS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1_Crayons 1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F6B8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2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5C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3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7373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4">
        <a:dk1>
          <a:srgbClr val="808000"/>
        </a:dk1>
        <a:lt1>
          <a:srgbClr val="FFFFFF"/>
        </a:lt1>
        <a:dk2>
          <a:srgbClr val="336600"/>
        </a:dk2>
        <a:lt2>
          <a:srgbClr val="FFFFFF"/>
        </a:lt2>
        <a:accent1>
          <a:srgbClr val="99CC00"/>
        </a:accent1>
        <a:accent2>
          <a:srgbClr val="003300"/>
        </a:accent2>
        <a:accent3>
          <a:srgbClr val="ADB8AA"/>
        </a:accent3>
        <a:accent4>
          <a:srgbClr val="DADADA"/>
        </a:accent4>
        <a:accent5>
          <a:srgbClr val="CAE2AA"/>
        </a:accent5>
        <a:accent6>
          <a:srgbClr val="002D00"/>
        </a:accent6>
        <a:hlink>
          <a:srgbClr val="CCCC00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5">
        <a:dk1>
          <a:srgbClr val="808080"/>
        </a:dk1>
        <a:lt1>
          <a:srgbClr val="FFFFFF"/>
        </a:lt1>
        <a:dk2>
          <a:srgbClr val="003366"/>
        </a:dk2>
        <a:lt2>
          <a:srgbClr val="CCECFF"/>
        </a:lt2>
        <a:accent1>
          <a:srgbClr val="33CCCC"/>
        </a:accent1>
        <a:accent2>
          <a:srgbClr val="006699"/>
        </a:accent2>
        <a:accent3>
          <a:srgbClr val="AAADB8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00FF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6">
        <a:dk1>
          <a:srgbClr val="6666FF"/>
        </a:dk1>
        <a:lt1>
          <a:srgbClr val="FFFFFF"/>
        </a:lt1>
        <a:dk2>
          <a:srgbClr val="000066"/>
        </a:dk2>
        <a:lt2>
          <a:srgbClr val="FFFFFF"/>
        </a:lt2>
        <a:accent1>
          <a:srgbClr val="33CCFF"/>
        </a:accent1>
        <a:accent2>
          <a:srgbClr val="0000FF"/>
        </a:accent2>
        <a:accent3>
          <a:srgbClr val="AAAAB8"/>
        </a:accent3>
        <a:accent4>
          <a:srgbClr val="DADADA"/>
        </a:accent4>
        <a:accent5>
          <a:srgbClr val="ADE2FF"/>
        </a:accent5>
        <a:accent6>
          <a:srgbClr val="0000E7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7">
        <a:dk1>
          <a:srgbClr val="000000"/>
        </a:dk1>
        <a:lt1>
          <a:srgbClr val="FFFFFF"/>
        </a:lt1>
        <a:dk2>
          <a:srgbClr val="800080"/>
        </a:dk2>
        <a:lt2>
          <a:srgbClr val="FFFFFF"/>
        </a:lt2>
        <a:accent1>
          <a:srgbClr val="CC66FF"/>
        </a:accent1>
        <a:accent2>
          <a:srgbClr val="990099"/>
        </a:accent2>
        <a:accent3>
          <a:srgbClr val="C0AAC0"/>
        </a:accent3>
        <a:accent4>
          <a:srgbClr val="DADADA"/>
        </a:accent4>
        <a:accent5>
          <a:srgbClr val="E2B8FF"/>
        </a:accent5>
        <a:accent6>
          <a:srgbClr val="8A008A"/>
        </a:accent6>
        <a:hlink>
          <a:srgbClr val="FF9900"/>
        </a:hlink>
        <a:folHlink>
          <a:srgbClr val="FF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8">
        <a:dk1>
          <a:srgbClr val="FF3300"/>
        </a:dk1>
        <a:lt1>
          <a:srgbClr val="FFFFFF"/>
        </a:lt1>
        <a:dk2>
          <a:srgbClr val="800000"/>
        </a:dk2>
        <a:lt2>
          <a:srgbClr val="FFFFCC"/>
        </a:lt2>
        <a:accent1>
          <a:srgbClr val="FF7C80"/>
        </a:accent1>
        <a:accent2>
          <a:srgbClr val="990000"/>
        </a:accent2>
        <a:accent3>
          <a:srgbClr val="C0AAAA"/>
        </a:accent3>
        <a:accent4>
          <a:srgbClr val="DADADA"/>
        </a:accent4>
        <a:accent5>
          <a:srgbClr val="FFBFC0"/>
        </a:accent5>
        <a:accent6>
          <a:srgbClr val="8A0000"/>
        </a:accent6>
        <a:hlink>
          <a:srgbClr val="FF66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제01장 인공지능소개(강의)</Template>
  <TotalTime>3687</TotalTime>
  <Words>3213</Words>
  <Application>Microsoft Office PowerPoint</Application>
  <PresentationFormat>화면 슬라이드 쇼(4:3)</PresentationFormat>
  <Paragraphs>337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49</vt:i4>
      </vt:variant>
    </vt:vector>
  </HeadingPairs>
  <TitlesOfParts>
    <vt:vector size="60" baseType="lpstr">
      <vt:lpstr>굴림</vt:lpstr>
      <vt:lpstr>맑은 고딕</vt:lpstr>
      <vt:lpstr>Arial</vt:lpstr>
      <vt:lpstr>Comic Sans MS</vt:lpstr>
      <vt:lpstr>Symbol</vt:lpstr>
      <vt:lpstr>Trebuchet MS</vt:lpstr>
      <vt:lpstr>Tw Cen MT</vt:lpstr>
      <vt:lpstr>Wingdings</vt:lpstr>
      <vt:lpstr>Wingdings 2</vt:lpstr>
      <vt:lpstr>가을</vt:lpstr>
      <vt:lpstr>1_Crayons</vt:lpstr>
      <vt:lpstr>14장 생성 모델</vt:lpstr>
      <vt:lpstr>학습 목표</vt:lpstr>
      <vt:lpstr>생성 모델이란?</vt:lpstr>
      <vt:lpstr>생성 모델은 훈련 데이터를 생성하는 규칙을 파악한다</vt:lpstr>
      <vt:lpstr>생성 모델은 결정적이기보다는 확률적이어야 한다.</vt:lpstr>
      <vt:lpstr>분류 모델과 생성 모델의 차이</vt:lpstr>
      <vt:lpstr>분류 모델과 생성 모델의 차이</vt:lpstr>
      <vt:lpstr>캐라스의 함수형 API</vt:lpstr>
      <vt:lpstr>예제: MNIST 숫자 이미지를 처리하는 신경망</vt:lpstr>
      <vt:lpstr>예제: MNIST 숫자 이미지를 처리하는 신경망</vt:lpstr>
      <vt:lpstr>함수형 API의 학습</vt:lpstr>
      <vt:lpstr>기본형 오토인코더</vt:lpstr>
      <vt:lpstr>오토인코더의 요소</vt:lpstr>
      <vt:lpstr>예제: 필기체 숫자를 압축하는 오토인코더</vt:lpstr>
      <vt:lpstr>예제: 필기체 숫자를 압축하는 오토인코더</vt:lpstr>
      <vt:lpstr>예제: 필기체 숫자를 압축하는 오토인코더</vt:lpstr>
      <vt:lpstr>실행 결과</vt:lpstr>
      <vt:lpstr>노이즈 제거 오토인코더</vt:lpstr>
      <vt:lpstr>노이즈 제거 오토인코더</vt:lpstr>
      <vt:lpstr>예제: 잡음이 들어간 필기체 숫자를 복원하는 오토인코더</vt:lpstr>
      <vt:lpstr>예제: 잡음이 들어간 필기체 숫자를 복원하는 오토인코더</vt:lpstr>
      <vt:lpstr>예제: 잡음이 들어간 필기체 숫자를 복원하는 오토인코더</vt:lpstr>
      <vt:lpstr>예제: 잡음이 들어간 필기체 숫자를 복원하는 오토인코더</vt:lpstr>
      <vt:lpstr>예제: 잡음이 들어간 필기체 숫자를 복원하는 오토인코더</vt:lpstr>
      <vt:lpstr>실행 결과</vt:lpstr>
      <vt:lpstr>GAN(Generative adversarial network, 생성적 적대 신경망)</vt:lpstr>
      <vt:lpstr>GAN을 이용한 결과물</vt:lpstr>
      <vt:lpstr>GAN의 구조</vt:lpstr>
      <vt:lpstr>GAN 훈련 과정</vt:lpstr>
      <vt:lpstr>사진을 생성하는 GAN</vt:lpstr>
      <vt:lpstr>판별자 훈련</vt:lpstr>
      <vt:lpstr>생성자 훈련</vt:lpstr>
      <vt:lpstr>예제: GAN으로 숫자 이미지 생성</vt:lpstr>
      <vt:lpstr>필요한 모듈들을 포함시킨다.</vt:lpstr>
      <vt:lpstr>입력 데이터 평탄화</vt:lpstr>
      <vt:lpstr>판별자 신경망 구축하기</vt:lpstr>
      <vt:lpstr>판별자</vt:lpstr>
      <vt:lpstr>판별자 신경망 구축하기</vt:lpstr>
      <vt:lpstr>생성자 신경망 구축하기</vt:lpstr>
      <vt:lpstr>생성자 신경망 구축하기</vt:lpstr>
      <vt:lpstr>생성자 신경망 구축하기</vt:lpstr>
      <vt:lpstr>생성자 신경망 구축하기</vt:lpstr>
      <vt:lpstr>생성자 생성 및 테스트</vt:lpstr>
      <vt:lpstr>생성적 적대 신경망 구축</vt:lpstr>
      <vt:lpstr>GAN의 학습</vt:lpstr>
      <vt:lpstr>GAN의 학습</vt:lpstr>
      <vt:lpstr>실행 결과</vt:lpstr>
      <vt:lpstr>Summary 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탐색</dc:title>
  <dc:creator>sec</dc:creator>
  <cp:lastModifiedBy>2747</cp:lastModifiedBy>
  <cp:revision>1208</cp:revision>
  <dcterms:created xsi:type="dcterms:W3CDTF">2012-03-12T19:09:15Z</dcterms:created>
  <dcterms:modified xsi:type="dcterms:W3CDTF">2021-07-30T02:04:02Z</dcterms:modified>
</cp:coreProperties>
</file>